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56" r:id="rId2"/>
    <p:sldId id="330" r:id="rId3"/>
    <p:sldId id="371" r:id="rId4"/>
    <p:sldId id="341" r:id="rId5"/>
    <p:sldId id="263" r:id="rId6"/>
    <p:sldId id="266" r:id="rId7"/>
    <p:sldId id="343" r:id="rId8"/>
    <p:sldId id="275" r:id="rId9"/>
    <p:sldId id="264" r:id="rId10"/>
    <p:sldId id="265" r:id="rId11"/>
    <p:sldId id="380" r:id="rId12"/>
    <p:sldId id="381" r:id="rId13"/>
    <p:sldId id="382" r:id="rId14"/>
    <p:sldId id="383" r:id="rId15"/>
    <p:sldId id="399" r:id="rId16"/>
    <p:sldId id="388" r:id="rId17"/>
    <p:sldId id="400" r:id="rId18"/>
    <p:sldId id="390" r:id="rId19"/>
    <p:sldId id="391" r:id="rId20"/>
    <p:sldId id="402" r:id="rId21"/>
    <p:sldId id="386" r:id="rId22"/>
    <p:sldId id="387" r:id="rId23"/>
    <p:sldId id="385" r:id="rId24"/>
    <p:sldId id="389" r:id="rId25"/>
    <p:sldId id="384" r:id="rId26"/>
    <p:sldId id="393" r:id="rId27"/>
    <p:sldId id="394" r:id="rId28"/>
    <p:sldId id="403" r:id="rId29"/>
    <p:sldId id="396" r:id="rId30"/>
    <p:sldId id="397" r:id="rId31"/>
    <p:sldId id="401" r:id="rId32"/>
    <p:sldId id="404" r:id="rId33"/>
    <p:sldId id="336" r:id="rId34"/>
    <p:sldId id="346" r:id="rId35"/>
    <p:sldId id="398" r:id="rId36"/>
    <p:sldId id="405" r:id="rId37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2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2" y="210"/>
      </p:cViewPr>
      <p:guideLst>
        <p:guide orient="horz" pos="206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NonApsca</a:t>
            </a:r>
            <a:r>
              <a:rPr lang="en-US" dirty="0"/>
              <a:t> (HSV) </a:t>
            </a:r>
            <a:r>
              <a:rPr lang="en-US" baseline="0" dirty="0"/>
              <a:t> Spikes Across Increasing Plant Material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5880668787442"/>
          <c:y val="0.15141660758885703"/>
          <c:w val="0.78590106794999937"/>
          <c:h val="0.64514119103974976"/>
        </c:manualLayout>
      </c:layout>
      <c:lineChart>
        <c:grouping val="standard"/>
        <c:varyColors val="0"/>
        <c:ser>
          <c:idx val="0"/>
          <c:order val="0"/>
          <c:tx>
            <c:strRef>
              <c:f>'2024-08-16_HSVd1Cox1_HSVd Dilut'!$O$23</c:f>
              <c:strCache>
                <c:ptCount val="1"/>
                <c:pt idx="0">
                  <c:v>2^2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Dilut'!$O$32:$O$37</c:f>
                <c:numCache>
                  <c:formatCode>General</c:formatCode>
                  <c:ptCount val="6"/>
                  <c:pt idx="0">
                    <c:v>0.13435028842544242</c:v>
                  </c:pt>
                  <c:pt idx="1">
                    <c:v>0.13435028842544494</c:v>
                  </c:pt>
                  <c:pt idx="2">
                    <c:v>0.14849242404917559</c:v>
                  </c:pt>
                  <c:pt idx="3">
                    <c:v>2.8284271247461298E-2</c:v>
                  </c:pt>
                  <c:pt idx="4">
                    <c:v>3.5355339059327882E-2</c:v>
                  </c:pt>
                  <c:pt idx="5">
                    <c:v>0.18384776310850096</c:v>
                  </c:pt>
                </c:numCache>
              </c:numRef>
            </c:plus>
            <c:minus>
              <c:numRef>
                <c:f>'2024-08-16_HSVd1Cox1_HSVd Dilut'!$O$32:$O$37</c:f>
                <c:numCache>
                  <c:formatCode>General</c:formatCode>
                  <c:ptCount val="6"/>
                  <c:pt idx="0">
                    <c:v>0.13435028842544242</c:v>
                  </c:pt>
                  <c:pt idx="1">
                    <c:v>0.13435028842544494</c:v>
                  </c:pt>
                  <c:pt idx="2">
                    <c:v>0.14849242404917559</c:v>
                  </c:pt>
                  <c:pt idx="3">
                    <c:v>2.8284271247461298E-2</c:v>
                  </c:pt>
                  <c:pt idx="4">
                    <c:v>3.5355339059327882E-2</c:v>
                  </c:pt>
                  <c:pt idx="5">
                    <c:v>0.18384776310850096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Dilut'!$N$24:$N$29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Dilut'!$O$24:$O$29</c:f>
              <c:numCache>
                <c:formatCode>General</c:formatCode>
                <c:ptCount val="6"/>
                <c:pt idx="0">
                  <c:v>23.895</c:v>
                </c:pt>
                <c:pt idx="1">
                  <c:v>23.905000000000001</c:v>
                </c:pt>
                <c:pt idx="2">
                  <c:v>24.065000000000001</c:v>
                </c:pt>
                <c:pt idx="3">
                  <c:v>24.14</c:v>
                </c:pt>
                <c:pt idx="4">
                  <c:v>24.005000000000003</c:v>
                </c:pt>
                <c:pt idx="5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82-4F0F-AD35-60E33F36A4B6}"/>
            </c:ext>
          </c:extLst>
        </c:ser>
        <c:ser>
          <c:idx val="1"/>
          <c:order val="1"/>
          <c:tx>
            <c:strRef>
              <c:f>'2024-08-16_HSVd1Cox1_HSVd Dilut'!$P$23</c:f>
              <c:strCache>
                <c:ptCount val="1"/>
                <c:pt idx="0">
                  <c:v>2^11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Dilut'!$P$32:$P$37</c:f>
                <c:numCache>
                  <c:formatCode>General</c:formatCode>
                  <c:ptCount val="6"/>
                  <c:pt idx="0">
                    <c:v>0.17677669529663689</c:v>
                  </c:pt>
                  <c:pt idx="1">
                    <c:v>3.5355339059327882E-2</c:v>
                  </c:pt>
                  <c:pt idx="2">
                    <c:v>8.485281374238389E-2</c:v>
                  </c:pt>
                  <c:pt idx="3">
                    <c:v>7.0710678118655765E-2</c:v>
                  </c:pt>
                  <c:pt idx="4">
                    <c:v>2.1213203435594716E-2</c:v>
                  </c:pt>
                  <c:pt idx="5">
                    <c:v>4.9497474683058526E-2</c:v>
                  </c:pt>
                </c:numCache>
              </c:numRef>
            </c:plus>
            <c:minus>
              <c:numRef>
                <c:f>'2024-08-16_HSVd1Cox1_HSVd Dilut'!$P$32:$P$37</c:f>
                <c:numCache>
                  <c:formatCode>General</c:formatCode>
                  <c:ptCount val="6"/>
                  <c:pt idx="0">
                    <c:v>0.17677669529663689</c:v>
                  </c:pt>
                  <c:pt idx="1">
                    <c:v>3.5355339059327882E-2</c:v>
                  </c:pt>
                  <c:pt idx="2">
                    <c:v>8.485281374238389E-2</c:v>
                  </c:pt>
                  <c:pt idx="3">
                    <c:v>7.0710678118655765E-2</c:v>
                  </c:pt>
                  <c:pt idx="4">
                    <c:v>2.1213203435594716E-2</c:v>
                  </c:pt>
                  <c:pt idx="5">
                    <c:v>4.9497474683058526E-2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Dilut'!$N$24:$N$29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Dilut'!$P$24:$P$29</c:f>
              <c:numCache>
                <c:formatCode>General</c:formatCode>
                <c:ptCount val="6"/>
                <c:pt idx="0">
                  <c:v>30.344999999999999</c:v>
                </c:pt>
                <c:pt idx="1">
                  <c:v>30.734999999999999</c:v>
                </c:pt>
                <c:pt idx="2">
                  <c:v>30.5</c:v>
                </c:pt>
                <c:pt idx="3">
                  <c:v>30.36</c:v>
                </c:pt>
                <c:pt idx="4">
                  <c:v>30.435000000000002</c:v>
                </c:pt>
                <c:pt idx="5">
                  <c:v>30.844999999999999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82-4F0F-AD35-60E33F36A4B6}"/>
            </c:ext>
          </c:extLst>
        </c:ser>
        <c:ser>
          <c:idx val="2"/>
          <c:order val="2"/>
          <c:tx>
            <c:strRef>
              <c:f>'2024-08-16_HSVd1Cox1_HSVd Dilut'!$Q$23</c:f>
              <c:strCache>
                <c:ptCount val="1"/>
                <c:pt idx="0">
                  <c:v>2^12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Dilut'!$Q$32:$Q$37</c:f>
                <c:numCache>
                  <c:formatCode>General</c:formatCode>
                  <c:ptCount val="6"/>
                  <c:pt idx="0">
                    <c:v>0.20506096654409819</c:v>
                  </c:pt>
                  <c:pt idx="1">
                    <c:v>0.31819805153394587</c:v>
                  </c:pt>
                  <c:pt idx="2">
                    <c:v>0.18384776310850345</c:v>
                  </c:pt>
                  <c:pt idx="3">
                    <c:v>0.46669047558312149</c:v>
                  </c:pt>
                  <c:pt idx="4">
                    <c:v>0.23334523779155947</c:v>
                  </c:pt>
                  <c:pt idx="5">
                    <c:v>0.19091883092036754</c:v>
                  </c:pt>
                </c:numCache>
              </c:numRef>
            </c:plus>
            <c:minus>
              <c:numRef>
                <c:f>'2024-08-16_HSVd1Cox1_HSVd Dilut'!$Q$32:$Q$37</c:f>
                <c:numCache>
                  <c:formatCode>General</c:formatCode>
                  <c:ptCount val="6"/>
                  <c:pt idx="0">
                    <c:v>0.20506096654409819</c:v>
                  </c:pt>
                  <c:pt idx="1">
                    <c:v>0.31819805153394587</c:v>
                  </c:pt>
                  <c:pt idx="2">
                    <c:v>0.18384776310850345</c:v>
                  </c:pt>
                  <c:pt idx="3">
                    <c:v>0.46669047558312149</c:v>
                  </c:pt>
                  <c:pt idx="4">
                    <c:v>0.23334523779155947</c:v>
                  </c:pt>
                  <c:pt idx="5">
                    <c:v>0.19091883092036754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Dilut'!$N$24:$N$29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Dilut'!$Q$24:$Q$29</c:f>
              <c:numCache>
                <c:formatCode>General</c:formatCode>
                <c:ptCount val="6"/>
                <c:pt idx="0">
                  <c:v>31.315000000000001</c:v>
                </c:pt>
                <c:pt idx="1">
                  <c:v>30.734999999999999</c:v>
                </c:pt>
                <c:pt idx="2">
                  <c:v>31.439999999999998</c:v>
                </c:pt>
                <c:pt idx="3">
                  <c:v>31.520000000000003</c:v>
                </c:pt>
                <c:pt idx="4">
                  <c:v>31.355</c:v>
                </c:pt>
                <c:pt idx="5">
                  <c:v>31.975000000000001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82-4F0F-AD35-60E33F36A4B6}"/>
            </c:ext>
          </c:extLst>
        </c:ser>
        <c:ser>
          <c:idx val="3"/>
          <c:order val="3"/>
          <c:tx>
            <c:strRef>
              <c:f>'2024-08-16_HSVd1Cox1_HSVd Dilut'!$R$23</c:f>
              <c:strCache>
                <c:ptCount val="1"/>
                <c:pt idx="0">
                  <c:v>2^13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Dilut'!$R$32:$R$37</c:f>
                <c:numCache>
                  <c:formatCode>General</c:formatCode>
                  <c:ptCount val="6"/>
                  <c:pt idx="0">
                    <c:v>0.62225396744416361</c:v>
                  </c:pt>
                  <c:pt idx="1">
                    <c:v>0.38890872965259915</c:v>
                  </c:pt>
                  <c:pt idx="2">
                    <c:v>0.19091883092037004</c:v>
                  </c:pt>
                  <c:pt idx="3">
                    <c:v>0.55154328932550789</c:v>
                  </c:pt>
                  <c:pt idx="4">
                    <c:v>7.0710678118655765E-2</c:v>
                  </c:pt>
                  <c:pt idx="5">
                    <c:v>0.12020815280171429</c:v>
                  </c:pt>
                </c:numCache>
              </c:numRef>
            </c:plus>
            <c:minus>
              <c:numRef>
                <c:f>'2024-08-16_HSVd1Cox1_HSVd Dilut'!$R$32:$R$37</c:f>
                <c:numCache>
                  <c:formatCode>General</c:formatCode>
                  <c:ptCount val="6"/>
                  <c:pt idx="0">
                    <c:v>0.62225396744416361</c:v>
                  </c:pt>
                  <c:pt idx="1">
                    <c:v>0.38890872965259915</c:v>
                  </c:pt>
                  <c:pt idx="2">
                    <c:v>0.19091883092037004</c:v>
                  </c:pt>
                  <c:pt idx="3">
                    <c:v>0.55154328932550789</c:v>
                  </c:pt>
                  <c:pt idx="4">
                    <c:v>7.0710678118655765E-2</c:v>
                  </c:pt>
                  <c:pt idx="5">
                    <c:v>0.12020815280171429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Dilut'!$N$24:$N$29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Dilut'!$R$24:$R$29</c:f>
              <c:numCache>
                <c:formatCode>General</c:formatCode>
                <c:ptCount val="6"/>
                <c:pt idx="0">
                  <c:v>32.760000000000005</c:v>
                </c:pt>
                <c:pt idx="1">
                  <c:v>32.795000000000002</c:v>
                </c:pt>
                <c:pt idx="2">
                  <c:v>32.215000000000003</c:v>
                </c:pt>
                <c:pt idx="3">
                  <c:v>32.43</c:v>
                </c:pt>
                <c:pt idx="4">
                  <c:v>32.379999999999995</c:v>
                </c:pt>
                <c:pt idx="5">
                  <c:v>34.305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82-4F0F-AD35-60E33F36A4B6}"/>
            </c:ext>
          </c:extLst>
        </c:ser>
        <c:ser>
          <c:idx val="4"/>
          <c:order val="4"/>
          <c:tx>
            <c:strRef>
              <c:f>'2024-08-16_HSVd1Cox1_HSVd Dilut'!$S$23</c:f>
              <c:strCache>
                <c:ptCount val="1"/>
                <c:pt idx="0">
                  <c:v>2^14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Dilut'!$S$32:$S$37</c:f>
                <c:numCache>
                  <c:formatCode>General</c:formatCode>
                  <c:ptCount val="6"/>
                  <c:pt idx="0">
                    <c:v>1.2798632739476528</c:v>
                  </c:pt>
                  <c:pt idx="1">
                    <c:v>0.51618795026617748</c:v>
                  </c:pt>
                  <c:pt idx="2">
                    <c:v>0.45961940777125487</c:v>
                  </c:pt>
                  <c:pt idx="3">
                    <c:v>1.1242997820866079</c:v>
                  </c:pt>
                  <c:pt idx="4">
                    <c:v>0.67882250993908622</c:v>
                  </c:pt>
                  <c:pt idx="5">
                    <c:v>2.1213203435597228E-2</c:v>
                  </c:pt>
                </c:numCache>
              </c:numRef>
            </c:plus>
            <c:minus>
              <c:numRef>
                <c:f>'2024-08-16_HSVd1Cox1_HSVd Dilut'!$S$32:$S$37</c:f>
                <c:numCache>
                  <c:formatCode>General</c:formatCode>
                  <c:ptCount val="6"/>
                  <c:pt idx="0">
                    <c:v>1.2798632739476528</c:v>
                  </c:pt>
                  <c:pt idx="1">
                    <c:v>0.51618795026617748</c:v>
                  </c:pt>
                  <c:pt idx="2">
                    <c:v>0.45961940777125487</c:v>
                  </c:pt>
                  <c:pt idx="3">
                    <c:v>1.1242997820866079</c:v>
                  </c:pt>
                  <c:pt idx="4">
                    <c:v>0.67882250993908622</c:v>
                  </c:pt>
                  <c:pt idx="5">
                    <c:v>2.1213203435597228E-2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Dilut'!$N$24:$N$29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Dilut'!$S$24:$S$29</c:f>
              <c:numCache>
                <c:formatCode>General</c:formatCode>
                <c:ptCount val="6"/>
                <c:pt idx="0">
                  <c:v>34.064999999999998</c:v>
                </c:pt>
                <c:pt idx="1">
                  <c:v>33.614999999999995</c:v>
                </c:pt>
                <c:pt idx="2">
                  <c:v>33.775000000000006</c:v>
                </c:pt>
                <c:pt idx="3">
                  <c:v>34.105000000000004</c:v>
                </c:pt>
                <c:pt idx="4">
                  <c:v>34.459999999999994</c:v>
                </c:pt>
                <c:pt idx="5">
                  <c:v>35.064999999999998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82-4F0F-AD35-60E33F36A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342671"/>
        <c:axId val="1608341231"/>
      </c:lineChart>
      <c:catAx>
        <c:axId val="1608342671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Plant</a:t>
                </a:r>
                <a:r>
                  <a:rPr lang="en-US" baseline="0"/>
                  <a:t> Material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341231"/>
        <c:crosses val="autoZero"/>
        <c:auto val="1"/>
        <c:lblAlgn val="ctr"/>
        <c:lblOffset val="100"/>
        <c:noMultiLvlLbl val="0"/>
      </c:catAx>
      <c:valAx>
        <c:axId val="1608341231"/>
        <c:scaling>
          <c:orientation val="minMax"/>
          <c:max val="38"/>
          <c:min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NonApsca</a:t>
                </a:r>
                <a:r>
                  <a:rPr lang="en-US" baseline="0"/>
                  <a:t> Spike </a:t>
                </a:r>
                <a:r>
                  <a:rPr lang="en-US"/>
                  <a:t>Cq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342671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22218917474948"/>
          <c:y val="0.28293454386072425"/>
          <c:w val="0.11977781082525048"/>
          <c:h val="0.33333571822077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NonApsca</a:t>
            </a:r>
            <a:r>
              <a:rPr lang="en-US" baseline="0" dirty="0"/>
              <a:t> (HSV) Spikes Across Increasing Trees Tested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5880668787442"/>
          <c:y val="0.15141660758885703"/>
          <c:w val="0.78590106794999937"/>
          <c:h val="0.64514119103974976"/>
        </c:manualLayout>
      </c:layout>
      <c:lineChart>
        <c:grouping val="standard"/>
        <c:varyColors val="0"/>
        <c:ser>
          <c:idx val="0"/>
          <c:order val="0"/>
          <c:tx>
            <c:strRef>
              <c:f>'2024-08-16_HSVd1Cox1_HSVd Dilut'!$O$23</c:f>
              <c:strCache>
                <c:ptCount val="1"/>
                <c:pt idx="0">
                  <c:v>2^2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Dilut'!$O$32:$O$37</c:f>
                <c:numCache>
                  <c:formatCode>General</c:formatCode>
                  <c:ptCount val="6"/>
                  <c:pt idx="0">
                    <c:v>0.13435028842544242</c:v>
                  </c:pt>
                  <c:pt idx="1">
                    <c:v>0.13435028842544494</c:v>
                  </c:pt>
                  <c:pt idx="2">
                    <c:v>0.14849242404917559</c:v>
                  </c:pt>
                  <c:pt idx="3">
                    <c:v>2.8284271247461298E-2</c:v>
                  </c:pt>
                  <c:pt idx="4">
                    <c:v>3.5355339059327882E-2</c:v>
                  </c:pt>
                  <c:pt idx="5">
                    <c:v>0.18384776310850096</c:v>
                  </c:pt>
                </c:numCache>
              </c:numRef>
            </c:plus>
            <c:minus>
              <c:numRef>
                <c:f>'2024-08-16_HSVd1Cox1_HSVd Dilut'!$O$32:$O$37</c:f>
                <c:numCache>
                  <c:formatCode>General</c:formatCode>
                  <c:ptCount val="6"/>
                  <c:pt idx="0">
                    <c:v>0.13435028842544242</c:v>
                  </c:pt>
                  <c:pt idx="1">
                    <c:v>0.13435028842544494</c:v>
                  </c:pt>
                  <c:pt idx="2">
                    <c:v>0.14849242404917559</c:v>
                  </c:pt>
                  <c:pt idx="3">
                    <c:v>2.8284271247461298E-2</c:v>
                  </c:pt>
                  <c:pt idx="4">
                    <c:v>3.5355339059327882E-2</c:v>
                  </c:pt>
                  <c:pt idx="5">
                    <c:v>0.18384776310850096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Dilut'!$W$23:$W$28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Dilut'!$O$24:$O$29</c:f>
              <c:numCache>
                <c:formatCode>General</c:formatCode>
                <c:ptCount val="6"/>
                <c:pt idx="0">
                  <c:v>23.895</c:v>
                </c:pt>
                <c:pt idx="1">
                  <c:v>23.905000000000001</c:v>
                </c:pt>
                <c:pt idx="2">
                  <c:v>24.065000000000001</c:v>
                </c:pt>
                <c:pt idx="3">
                  <c:v>24.14</c:v>
                </c:pt>
                <c:pt idx="4">
                  <c:v>24.005000000000003</c:v>
                </c:pt>
                <c:pt idx="5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13-4BC2-A36A-AAE0BD0A4044}"/>
            </c:ext>
          </c:extLst>
        </c:ser>
        <c:ser>
          <c:idx val="1"/>
          <c:order val="1"/>
          <c:tx>
            <c:strRef>
              <c:f>'2024-08-16_HSVd1Cox1_HSVd Dilut'!$P$23</c:f>
              <c:strCache>
                <c:ptCount val="1"/>
                <c:pt idx="0">
                  <c:v>2^11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Dilut'!$P$32:$P$37</c:f>
                <c:numCache>
                  <c:formatCode>General</c:formatCode>
                  <c:ptCount val="6"/>
                  <c:pt idx="0">
                    <c:v>0.17677669529663689</c:v>
                  </c:pt>
                  <c:pt idx="1">
                    <c:v>3.5355339059327882E-2</c:v>
                  </c:pt>
                  <c:pt idx="2">
                    <c:v>8.485281374238389E-2</c:v>
                  </c:pt>
                  <c:pt idx="3">
                    <c:v>7.0710678118655765E-2</c:v>
                  </c:pt>
                  <c:pt idx="4">
                    <c:v>2.1213203435594716E-2</c:v>
                  </c:pt>
                  <c:pt idx="5">
                    <c:v>4.9497474683058526E-2</c:v>
                  </c:pt>
                </c:numCache>
              </c:numRef>
            </c:plus>
            <c:minus>
              <c:numRef>
                <c:f>'2024-08-16_HSVd1Cox1_HSVd Dilut'!$P$32:$P$37</c:f>
                <c:numCache>
                  <c:formatCode>General</c:formatCode>
                  <c:ptCount val="6"/>
                  <c:pt idx="0">
                    <c:v>0.17677669529663689</c:v>
                  </c:pt>
                  <c:pt idx="1">
                    <c:v>3.5355339059327882E-2</c:v>
                  </c:pt>
                  <c:pt idx="2">
                    <c:v>8.485281374238389E-2</c:v>
                  </c:pt>
                  <c:pt idx="3">
                    <c:v>7.0710678118655765E-2</c:v>
                  </c:pt>
                  <c:pt idx="4">
                    <c:v>2.1213203435594716E-2</c:v>
                  </c:pt>
                  <c:pt idx="5">
                    <c:v>4.9497474683058526E-2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Dilut'!$W$23:$W$28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Dilut'!$P$24:$P$29</c:f>
              <c:numCache>
                <c:formatCode>General</c:formatCode>
                <c:ptCount val="6"/>
                <c:pt idx="0">
                  <c:v>30.344999999999999</c:v>
                </c:pt>
                <c:pt idx="1">
                  <c:v>30.734999999999999</c:v>
                </c:pt>
                <c:pt idx="2">
                  <c:v>30.5</c:v>
                </c:pt>
                <c:pt idx="3">
                  <c:v>30.36</c:v>
                </c:pt>
                <c:pt idx="4">
                  <c:v>30.435000000000002</c:v>
                </c:pt>
                <c:pt idx="5">
                  <c:v>30.844999999999999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13-4BC2-A36A-AAE0BD0A4044}"/>
            </c:ext>
          </c:extLst>
        </c:ser>
        <c:ser>
          <c:idx val="2"/>
          <c:order val="2"/>
          <c:tx>
            <c:strRef>
              <c:f>'2024-08-16_HSVd1Cox1_HSVd Dilut'!$Q$23</c:f>
              <c:strCache>
                <c:ptCount val="1"/>
                <c:pt idx="0">
                  <c:v>2^12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Dilut'!$Q$32:$Q$37</c:f>
                <c:numCache>
                  <c:formatCode>General</c:formatCode>
                  <c:ptCount val="6"/>
                  <c:pt idx="0">
                    <c:v>0.20506096654409819</c:v>
                  </c:pt>
                  <c:pt idx="1">
                    <c:v>0.31819805153394587</c:v>
                  </c:pt>
                  <c:pt idx="2">
                    <c:v>0.18384776310850345</c:v>
                  </c:pt>
                  <c:pt idx="3">
                    <c:v>0.46669047558312149</c:v>
                  </c:pt>
                  <c:pt idx="4">
                    <c:v>0.23334523779155947</c:v>
                  </c:pt>
                  <c:pt idx="5">
                    <c:v>0.19091883092036754</c:v>
                  </c:pt>
                </c:numCache>
              </c:numRef>
            </c:plus>
            <c:minus>
              <c:numRef>
                <c:f>'2024-08-16_HSVd1Cox1_HSVd Dilut'!$Q$32:$Q$37</c:f>
                <c:numCache>
                  <c:formatCode>General</c:formatCode>
                  <c:ptCount val="6"/>
                  <c:pt idx="0">
                    <c:v>0.20506096654409819</c:v>
                  </c:pt>
                  <c:pt idx="1">
                    <c:v>0.31819805153394587</c:v>
                  </c:pt>
                  <c:pt idx="2">
                    <c:v>0.18384776310850345</c:v>
                  </c:pt>
                  <c:pt idx="3">
                    <c:v>0.46669047558312149</c:v>
                  </c:pt>
                  <c:pt idx="4">
                    <c:v>0.23334523779155947</c:v>
                  </c:pt>
                  <c:pt idx="5">
                    <c:v>0.19091883092036754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Dilut'!$W$23:$W$28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Dilut'!$Q$24:$Q$29</c:f>
              <c:numCache>
                <c:formatCode>General</c:formatCode>
                <c:ptCount val="6"/>
                <c:pt idx="0">
                  <c:v>31.315000000000001</c:v>
                </c:pt>
                <c:pt idx="1">
                  <c:v>30.734999999999999</c:v>
                </c:pt>
                <c:pt idx="2">
                  <c:v>31.439999999999998</c:v>
                </c:pt>
                <c:pt idx="3">
                  <c:v>31.520000000000003</c:v>
                </c:pt>
                <c:pt idx="4">
                  <c:v>31.355</c:v>
                </c:pt>
                <c:pt idx="5">
                  <c:v>31.975000000000001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13-4BC2-A36A-AAE0BD0A4044}"/>
            </c:ext>
          </c:extLst>
        </c:ser>
        <c:ser>
          <c:idx val="3"/>
          <c:order val="3"/>
          <c:tx>
            <c:strRef>
              <c:f>'2024-08-16_HSVd1Cox1_HSVd Dilut'!$R$23</c:f>
              <c:strCache>
                <c:ptCount val="1"/>
                <c:pt idx="0">
                  <c:v>2^13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Dilut'!$R$32:$R$37</c:f>
                <c:numCache>
                  <c:formatCode>General</c:formatCode>
                  <c:ptCount val="6"/>
                  <c:pt idx="0">
                    <c:v>0.62225396744416361</c:v>
                  </c:pt>
                  <c:pt idx="1">
                    <c:v>0.38890872965259915</c:v>
                  </c:pt>
                  <c:pt idx="2">
                    <c:v>0.19091883092037004</c:v>
                  </c:pt>
                  <c:pt idx="3">
                    <c:v>0.55154328932550789</c:v>
                  </c:pt>
                  <c:pt idx="4">
                    <c:v>7.0710678118655765E-2</c:v>
                  </c:pt>
                  <c:pt idx="5">
                    <c:v>0.12020815280171429</c:v>
                  </c:pt>
                </c:numCache>
              </c:numRef>
            </c:plus>
            <c:minus>
              <c:numRef>
                <c:f>'2024-08-16_HSVd1Cox1_HSVd Dilut'!$R$32:$R$37</c:f>
                <c:numCache>
                  <c:formatCode>General</c:formatCode>
                  <c:ptCount val="6"/>
                  <c:pt idx="0">
                    <c:v>0.62225396744416361</c:v>
                  </c:pt>
                  <c:pt idx="1">
                    <c:v>0.38890872965259915</c:v>
                  </c:pt>
                  <c:pt idx="2">
                    <c:v>0.19091883092037004</c:v>
                  </c:pt>
                  <c:pt idx="3">
                    <c:v>0.55154328932550789</c:v>
                  </c:pt>
                  <c:pt idx="4">
                    <c:v>7.0710678118655765E-2</c:v>
                  </c:pt>
                  <c:pt idx="5">
                    <c:v>0.12020815280171429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Dilut'!$W$23:$W$28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Dilut'!$R$24:$R$29</c:f>
              <c:numCache>
                <c:formatCode>General</c:formatCode>
                <c:ptCount val="6"/>
                <c:pt idx="0">
                  <c:v>32.760000000000005</c:v>
                </c:pt>
                <c:pt idx="1">
                  <c:v>32.795000000000002</c:v>
                </c:pt>
                <c:pt idx="2">
                  <c:v>32.215000000000003</c:v>
                </c:pt>
                <c:pt idx="3">
                  <c:v>32.43</c:v>
                </c:pt>
                <c:pt idx="4">
                  <c:v>32.379999999999995</c:v>
                </c:pt>
                <c:pt idx="5">
                  <c:v>34.305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13-4BC2-A36A-AAE0BD0A4044}"/>
            </c:ext>
          </c:extLst>
        </c:ser>
        <c:ser>
          <c:idx val="4"/>
          <c:order val="4"/>
          <c:tx>
            <c:strRef>
              <c:f>'2024-08-16_HSVd1Cox1_HSVd Dilut'!$S$23</c:f>
              <c:strCache>
                <c:ptCount val="1"/>
                <c:pt idx="0">
                  <c:v>2^14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'2024-08-16_HSVd1Cox1_HSVd Dilut'!$S$32:$S$37</c:f>
                <c:numCache>
                  <c:formatCode>General</c:formatCode>
                  <c:ptCount val="6"/>
                  <c:pt idx="0">
                    <c:v>1.2798632739476528</c:v>
                  </c:pt>
                  <c:pt idx="1">
                    <c:v>0.51618795026617748</c:v>
                  </c:pt>
                  <c:pt idx="2">
                    <c:v>0.45961940777125487</c:v>
                  </c:pt>
                  <c:pt idx="3">
                    <c:v>1.1242997820866079</c:v>
                  </c:pt>
                  <c:pt idx="4">
                    <c:v>0.67882250993908622</c:v>
                  </c:pt>
                  <c:pt idx="5">
                    <c:v>2.1213203435597228E-2</c:v>
                  </c:pt>
                </c:numCache>
              </c:numRef>
            </c:plus>
            <c:minus>
              <c:numRef>
                <c:f>'2024-08-16_HSVd1Cox1_HSVd Dilut'!$S$32:$S$37</c:f>
                <c:numCache>
                  <c:formatCode>General</c:formatCode>
                  <c:ptCount val="6"/>
                  <c:pt idx="0">
                    <c:v>1.2798632739476528</c:v>
                  </c:pt>
                  <c:pt idx="1">
                    <c:v>0.51618795026617748</c:v>
                  </c:pt>
                  <c:pt idx="2">
                    <c:v>0.45961940777125487</c:v>
                  </c:pt>
                  <c:pt idx="3">
                    <c:v>1.1242997820866079</c:v>
                  </c:pt>
                  <c:pt idx="4">
                    <c:v>0.67882250993908622</c:v>
                  </c:pt>
                  <c:pt idx="5">
                    <c:v>2.1213203435597228E-2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'2024-08-16_HSVd1Cox1_HSVd Dilut'!$W$23:$W$28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cat>
          <c:val>
            <c:numRef>
              <c:f>'2024-08-16_HSVd1Cox1_HSVd Dilut'!$S$24:$S$29</c:f>
              <c:numCache>
                <c:formatCode>General</c:formatCode>
                <c:ptCount val="6"/>
                <c:pt idx="0">
                  <c:v>34.064999999999998</c:v>
                </c:pt>
                <c:pt idx="1">
                  <c:v>33.614999999999995</c:v>
                </c:pt>
                <c:pt idx="2">
                  <c:v>33.775000000000006</c:v>
                </c:pt>
                <c:pt idx="3">
                  <c:v>34.105000000000004</c:v>
                </c:pt>
                <c:pt idx="4">
                  <c:v>34.459999999999994</c:v>
                </c:pt>
                <c:pt idx="5">
                  <c:v>35.064999999999998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13-4BC2-A36A-AAE0BD0A4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342671"/>
        <c:axId val="1608341231"/>
      </c:lineChart>
      <c:catAx>
        <c:axId val="1608342671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Trees in Bulk (0.125g/tree)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341231"/>
        <c:crosses val="autoZero"/>
        <c:auto val="1"/>
        <c:lblAlgn val="ctr"/>
        <c:lblOffset val="100"/>
        <c:noMultiLvlLbl val="0"/>
      </c:catAx>
      <c:valAx>
        <c:axId val="1608341231"/>
        <c:scaling>
          <c:orientation val="minMax"/>
          <c:max val="38"/>
          <c:min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NonApsca</a:t>
                </a:r>
                <a:r>
                  <a:rPr lang="en-US" baseline="0"/>
                  <a:t> Spike </a:t>
                </a:r>
                <a:r>
                  <a:rPr lang="en-US"/>
                  <a:t>Cq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342671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96554856480255"/>
          <c:y val="0.28293454386072425"/>
          <c:w val="0.14053406003675378"/>
          <c:h val="0.33333571822077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CVEV Spikes Detected Per Weight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'2024-04-03_Apsca1Cox1_DilutionI'!$AT$12</c:f>
              <c:strCache>
                <c:ptCount val="1"/>
                <c:pt idx="0">
                  <c:v>2^2x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'2024-04-03_Apsca1Cox1_DilutionI'!$AS$13:$AS$18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'2024-04-03_Apsca1Cox1_DilutionI'!$AT$13:$AT$18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B-4EFF-96A3-84BBF8D76B52}"/>
            </c:ext>
          </c:extLst>
        </c:ser>
        <c:ser>
          <c:idx val="1"/>
          <c:order val="1"/>
          <c:tx>
            <c:strRef>
              <c:f>'2024-04-03_Apsca1Cox1_DilutionI'!$AU$12</c:f>
              <c:strCache>
                <c:ptCount val="1"/>
                <c:pt idx="0">
                  <c:v>2^8x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'2024-04-03_Apsca1Cox1_DilutionI'!$AS$13:$AS$18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'2024-04-03_Apsca1Cox1_DilutionI'!$AU$13:$AU$18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B-4EFF-96A3-84BBF8D76B52}"/>
            </c:ext>
          </c:extLst>
        </c:ser>
        <c:ser>
          <c:idx val="2"/>
          <c:order val="2"/>
          <c:tx>
            <c:strRef>
              <c:f>'2024-04-03_Apsca1Cox1_DilutionI'!$AV$12</c:f>
              <c:strCache>
                <c:ptCount val="1"/>
                <c:pt idx="0">
                  <c:v>2^11x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'2024-04-03_Apsca1Cox1_DilutionI'!$AS$13:$AS$18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'2024-04-03_Apsca1Cox1_DilutionI'!$AV$13:$AV$18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B-4EFF-96A3-84BBF8D76B52}"/>
            </c:ext>
          </c:extLst>
        </c:ser>
        <c:ser>
          <c:idx val="3"/>
          <c:order val="3"/>
          <c:tx>
            <c:strRef>
              <c:f>'2024-04-03_Apsca1Cox1_DilutionI'!$AW$12</c:f>
              <c:strCache>
                <c:ptCount val="1"/>
                <c:pt idx="0">
                  <c:v>2^13x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'2024-04-03_Apsca1Cox1_DilutionI'!$AS$13:$AS$18</c:f>
              <c:numCache>
                <c:formatCode>General</c:formatCode>
                <c:ptCount val="6"/>
                <c:pt idx="0">
                  <c:v>1.2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</c:v>
                </c:pt>
              </c:numCache>
            </c:numRef>
          </c:cat>
          <c:val>
            <c:numRef>
              <c:f>'2024-04-03_Apsca1Cox1_DilutionI'!$AW$13:$AW$18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8B-4EFF-96A3-84BBF8D76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530560"/>
        <c:axId val="1269520000"/>
      </c:barChart>
      <c:catAx>
        <c:axId val="1269530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Plant</a:t>
                </a:r>
                <a:r>
                  <a:rPr lang="en-US" baseline="0" dirty="0"/>
                  <a:t> Material (g)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520000"/>
        <c:crosses val="autoZero"/>
        <c:auto val="1"/>
        <c:lblAlgn val="ctr"/>
        <c:lblOffset val="100"/>
        <c:noMultiLvlLbl val="0"/>
      </c:catAx>
      <c:valAx>
        <c:axId val="126952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Wells</a:t>
                </a:r>
                <a:r>
                  <a:rPr lang="en-US" baseline="0" dirty="0"/>
                  <a:t> Detected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53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CVEV</a:t>
            </a:r>
            <a:r>
              <a:rPr lang="en-US" baseline="0" dirty="0"/>
              <a:t> Spike vs trees in bulk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'2024-09-20_CVEVNAD5Cox1_CVEV-PC'!$AH$27</c:f>
              <c:strCache>
                <c:ptCount val="1"/>
                <c:pt idx="0">
                  <c:v>2^4x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'2024-09-20_CVEVNAD5Cox1_CVEV-PC'!$AG$28:$AG$32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2.5</c:v>
                </c:pt>
                <c:pt idx="4">
                  <c:v>1.25</c:v>
                </c:pt>
              </c:numCache>
            </c:numRef>
          </c:xVal>
          <c:yVal>
            <c:numRef>
              <c:f>'2024-09-20_CVEVNAD5Cox1_CVEV-PC'!$AH$28:$AH$32</c:f>
              <c:numCache>
                <c:formatCode>General</c:formatCode>
                <c:ptCount val="5"/>
                <c:pt idx="0">
                  <c:v>23.215</c:v>
                </c:pt>
                <c:pt idx="1">
                  <c:v>23.560000000000002</c:v>
                </c:pt>
                <c:pt idx="2">
                  <c:v>24.04</c:v>
                </c:pt>
                <c:pt idx="3">
                  <c:v>24.344999999999999</c:v>
                </c:pt>
                <c:pt idx="4">
                  <c:v>24.564999999999998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70-46D8-916C-177C321CC7A4}"/>
            </c:ext>
          </c:extLst>
        </c:ser>
        <c:ser>
          <c:idx val="1"/>
          <c:order val="1"/>
          <c:tx>
            <c:strRef>
              <c:f>'2024-09-20_CVEVNAD5Cox1_CVEV-PC'!$AI$27</c:f>
              <c:strCache>
                <c:ptCount val="1"/>
                <c:pt idx="0">
                  <c:v>2^11x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'2024-09-20_CVEVNAD5Cox1_CVEV-PC'!$AG$28:$AG$32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2.5</c:v>
                </c:pt>
                <c:pt idx="4">
                  <c:v>1.25</c:v>
                </c:pt>
              </c:numCache>
            </c:numRef>
          </c:xVal>
          <c:yVal>
            <c:numRef>
              <c:f>'2024-09-20_CVEVNAD5Cox1_CVEV-PC'!$AI$28:$AI$32</c:f>
              <c:numCache>
                <c:formatCode>General</c:formatCode>
                <c:ptCount val="5"/>
                <c:pt idx="0">
                  <c:v>31.295000000000002</c:v>
                </c:pt>
                <c:pt idx="1">
                  <c:v>32.385000000000005</c:v>
                </c:pt>
                <c:pt idx="2">
                  <c:v>32.945</c:v>
                </c:pt>
                <c:pt idx="3">
                  <c:v>32.97</c:v>
                </c:pt>
                <c:pt idx="4">
                  <c:v>32.444999999999993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70-46D8-916C-177C321CC7A4}"/>
            </c:ext>
          </c:extLst>
        </c:ser>
        <c:ser>
          <c:idx val="2"/>
          <c:order val="2"/>
          <c:tx>
            <c:strRef>
              <c:f>'2024-09-20_CVEVNAD5Cox1_CVEV-PC'!$AJ$27</c:f>
              <c:strCache>
                <c:ptCount val="1"/>
                <c:pt idx="0">
                  <c:v>2^12x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'2024-09-20_CVEVNAD5Cox1_CVEV-PC'!$AG$28:$AG$32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2.5</c:v>
                </c:pt>
                <c:pt idx="4">
                  <c:v>1.25</c:v>
                </c:pt>
              </c:numCache>
            </c:numRef>
          </c:xVal>
          <c:yVal>
            <c:numRef>
              <c:f>'2024-09-20_CVEVNAD5Cox1_CVEV-PC'!$AJ$28:$AJ$32</c:f>
              <c:numCache>
                <c:formatCode>General</c:formatCode>
                <c:ptCount val="5"/>
                <c:pt idx="0">
                  <c:v>31.825000000000003</c:v>
                </c:pt>
                <c:pt idx="1">
                  <c:v>31.9</c:v>
                </c:pt>
                <c:pt idx="2">
                  <c:v>33.65</c:v>
                </c:pt>
                <c:pt idx="3">
                  <c:v>33.67</c:v>
                </c:pt>
                <c:pt idx="4">
                  <c:v>33.450000000000003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570-46D8-916C-177C321CC7A4}"/>
            </c:ext>
          </c:extLst>
        </c:ser>
        <c:ser>
          <c:idx val="3"/>
          <c:order val="3"/>
          <c:tx>
            <c:strRef>
              <c:f>'2024-09-20_CVEVNAD5Cox1_CVEV-PC'!$AK$27</c:f>
              <c:strCache>
                <c:ptCount val="1"/>
                <c:pt idx="0">
                  <c:v>2^13x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'2024-09-20_CVEVNAD5Cox1_CVEV-PC'!$AG$28:$AG$32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2.5</c:v>
                </c:pt>
                <c:pt idx="4">
                  <c:v>1.25</c:v>
                </c:pt>
              </c:numCache>
            </c:numRef>
          </c:xVal>
          <c:yVal>
            <c:numRef>
              <c:f>'2024-09-20_CVEVNAD5Cox1_CVEV-PC'!$AK$28:$AK$32</c:f>
              <c:numCache>
                <c:formatCode>General</c:formatCode>
                <c:ptCount val="5"/>
                <c:pt idx="0">
                  <c:v>33.29</c:v>
                </c:pt>
                <c:pt idx="1">
                  <c:v>34.650000000000006</c:v>
                </c:pt>
                <c:pt idx="2">
                  <c:v>34.864999999999995</c:v>
                </c:pt>
                <c:pt idx="3">
                  <c:v>34.159999999999997</c:v>
                </c:pt>
                <c:pt idx="4">
                  <c:v>36.069999999999993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570-46D8-916C-177C321CC7A4}"/>
            </c:ext>
          </c:extLst>
        </c:ser>
        <c:ser>
          <c:idx val="4"/>
          <c:order val="4"/>
          <c:tx>
            <c:strRef>
              <c:f>'2024-09-20_CVEVNAD5Cox1_CVEV-PC'!$AL$27</c:f>
              <c:strCache>
                <c:ptCount val="1"/>
                <c:pt idx="0">
                  <c:v>2^14x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'2024-09-20_CVEVNAD5Cox1_CVEV-PC'!$AG$28:$AG$32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2.5</c:v>
                </c:pt>
                <c:pt idx="4">
                  <c:v>1.25</c:v>
                </c:pt>
              </c:numCache>
            </c:numRef>
          </c:xVal>
          <c:yVal>
            <c:numRef>
              <c:f>'2024-09-20_CVEVNAD5Cox1_CVEV-PC'!$AL$28:$AL$32</c:f>
              <c:numCache>
                <c:formatCode>General</c:formatCode>
                <c:ptCount val="5"/>
                <c:pt idx="0">
                  <c:v>33.774999999999999</c:v>
                </c:pt>
                <c:pt idx="1">
                  <c:v>35.450000000000003</c:v>
                </c:pt>
                <c:pt idx="2">
                  <c:v>36.299999999999997</c:v>
                </c:pt>
                <c:pt idx="3">
                  <c:v>36.03</c:v>
                </c:pt>
                <c:pt idx="4">
                  <c:v>35.234999999999999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570-46D8-916C-177C321CC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259056"/>
        <c:axId val="2044271648"/>
      </c:scatterChart>
      <c:valAx>
        <c:axId val="109259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Trees in Bulk (0.125g/tree)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271648"/>
        <c:crosses val="autoZero"/>
        <c:crossBetween val="midCat"/>
      </c:valAx>
      <c:valAx>
        <c:axId val="2044271648"/>
        <c:scaling>
          <c:orientation val="minMax"/>
          <c:max val="4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59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CC76E568-7246-4725-8E12-5E85873D390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2110C850-22CB-4F7C-AC80-6FB1A513D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6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c9030af96_0_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31" tIns="46253" rIns="92531" bIns="46253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34" name="Google Shape;234;g1ec9030af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31" tIns="46253" rIns="92531" bIns="46253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06799-D64B-46A4-B800-1975724C0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0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31" tIns="46253" rIns="92531" bIns="46253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31" tIns="46253" rIns="92531" bIns="46253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1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371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23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8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3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9409-C916-4D47-BD1E-9A2DFFF8445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E69DAD-E2D4-478F-8C61-205ACD084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5E8B6F-0BEF-3824-7203-216DB25D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1107"/>
            <a:ext cx="10515600" cy="688063"/>
          </a:xfrm>
          <a:solidFill>
            <a:srgbClr val="FFC000">
              <a:alpha val="6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CALIFORNIA CITRUS NURSERY BOARD(CCNB)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017B9-ECC8-5876-C0D7-AE574082E1F1}"/>
              </a:ext>
            </a:extLst>
          </p:cNvPr>
          <p:cNvSpPr txBox="1"/>
          <p:nvPr/>
        </p:nvSpPr>
        <p:spPr>
          <a:xfrm>
            <a:off x="5361408" y="4622861"/>
            <a:ext cx="6595461" cy="2031325"/>
          </a:xfrm>
          <a:prstGeom prst="rect">
            <a:avLst/>
          </a:prstGeom>
          <a:solidFill>
            <a:srgbClr val="DEBE44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Douglas Hill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President of Technology Evolving Solutions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Collaboration with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Georgios Vidalakis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Director of Citrus Clonal Protection Program (CCPP)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 the University of California Riverside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72477-343E-FEE8-9966-4E81536A22EA}"/>
              </a:ext>
            </a:extLst>
          </p:cNvPr>
          <p:cNvSpPr txBox="1"/>
          <p:nvPr/>
        </p:nvSpPr>
        <p:spPr>
          <a:xfrm>
            <a:off x="5361408" y="322217"/>
            <a:ext cx="1284326" cy="369332"/>
          </a:xfrm>
          <a:prstGeom prst="rect">
            <a:avLst/>
          </a:prstGeom>
          <a:solidFill>
            <a:srgbClr val="DEBE4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9/27/2024</a:t>
            </a:r>
          </a:p>
        </p:txBody>
      </p:sp>
    </p:spTree>
    <p:extLst>
      <p:ext uri="{BB962C8B-B14F-4D97-AF65-F5344CB8AC3E}">
        <p14:creationId xmlns:p14="http://schemas.microsoft.com/office/powerpoint/2010/main" val="174630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/>
          <p:nvPr/>
        </p:nvSpPr>
        <p:spPr>
          <a:xfrm>
            <a:off x="8187642" y="1979114"/>
            <a:ext cx="3810000" cy="4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Table: CDFA provided TES with lyophilized HLB material. TES processes samples using a bulk extraction method while CDFA samples are processed using standard protocol. In a final experiment, TES added half as much material to 31x more material and the matched CDFA process. (n=2)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604500" y="465025"/>
            <a:ext cx="10983000" cy="91440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6C0"/>
              </a:buClr>
              <a:buSzPts val="4500"/>
              <a:buFont typeface="Arial"/>
              <a:buNone/>
            </a:pPr>
            <a:r>
              <a:rPr lang="en-US" sz="45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CDFA SINGLE VS TES BULK SAMPLE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336147-D465-6962-6E19-53E1BCA6837C}"/>
              </a:ext>
            </a:extLst>
          </p:cNvPr>
          <p:cNvGrpSpPr/>
          <p:nvPr/>
        </p:nvGrpSpPr>
        <p:grpSpPr>
          <a:xfrm>
            <a:off x="1717720" y="1790170"/>
            <a:ext cx="6258865" cy="4928619"/>
            <a:chOff x="1717720" y="1790170"/>
            <a:chExt cx="6258865" cy="4928619"/>
          </a:xfrm>
        </p:grpSpPr>
        <p:graphicFrame>
          <p:nvGraphicFramePr>
            <p:cNvPr id="257" name="Google Shape;257;p10"/>
            <p:cNvGraphicFramePr/>
            <p:nvPr>
              <p:extLst>
                <p:ext uri="{D42A27DB-BD31-4B8C-83A1-F6EECF244321}">
                  <p14:modId xmlns:p14="http://schemas.microsoft.com/office/powerpoint/2010/main" val="1050419998"/>
                </p:ext>
              </p:extLst>
            </p:nvPr>
          </p:nvGraphicFramePr>
          <p:xfrm>
            <a:off x="1717720" y="1790170"/>
            <a:ext cx="6188513" cy="3878743"/>
          </p:xfrm>
          <a:graphic>
            <a:graphicData uri="http://schemas.openxmlformats.org/drawingml/2006/table">
              <a:tbl>
                <a:tblPr firstRow="1">
                  <a:noFill/>
                </a:tblPr>
                <a:tblGrid>
                  <a:gridCol w="86608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7678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2921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016431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61765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 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sng" strike="noStrike" cap="none" dirty="0"/>
                          <a:t>CDFA</a:t>
                        </a:r>
                        <a:endParaRPr sz="2400" u="none" strike="noStrike" cap="none" dirty="0"/>
                      </a:p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 dirty="0"/>
                          <a:t>75mg HLB</a:t>
                        </a:r>
                        <a:endParaRPr sz="2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sng" strike="noStrike" cap="none"/>
                          <a:t>TES</a:t>
                        </a:r>
                        <a:endParaRPr sz="2400" u="none" strike="noStrike" cap="none"/>
                      </a:p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75mg HLB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sng" strike="noStrike" cap="none" dirty="0"/>
                          <a:t>TES</a:t>
                        </a:r>
                        <a:endParaRPr sz="2400" u="none" strike="noStrike" cap="none" dirty="0"/>
                      </a:p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 dirty="0"/>
                          <a:t>37.5mg HLB + 1.1625g Healthy </a:t>
                        </a:r>
                        <a:endParaRPr sz="2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08827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1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 dirty="0"/>
                          <a:t>24.63</a:t>
                        </a:r>
                        <a:endParaRPr sz="2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24.85 </a:t>
                        </a:r>
                        <a:r>
                          <a:rPr lang="en-US" sz="2400" u="none" strike="noStrike" cap="none">
                            <a:solidFill>
                              <a:schemeClr val="dk1"/>
                            </a:solidFill>
                          </a:rPr>
                          <a:t>± 0.61</a:t>
                        </a:r>
                        <a:endParaRPr sz="2400" u="none" strike="noStrike" cap="none"/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25.33 </a:t>
                        </a:r>
                        <a:r>
                          <a:rPr lang="en-US" sz="2400" u="none" strike="noStrike" cap="none">
                            <a:solidFill>
                              <a:schemeClr val="dk1"/>
                            </a:solidFill>
                          </a:rPr>
                          <a:t>± 0.25</a:t>
                        </a:r>
                        <a:endParaRPr sz="2400" u="none" strike="noStrike" cap="none"/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84087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2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26.24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-</a:t>
                        </a:r>
                        <a:endParaRPr sz="2400" u="none" strike="noStrike" cap="none"/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26.31 </a:t>
                        </a:r>
                        <a:r>
                          <a:rPr lang="en-US" sz="2400" u="none" strike="noStrike" cap="none">
                            <a:solidFill>
                              <a:schemeClr val="dk1"/>
                            </a:solidFill>
                          </a:rPr>
                          <a:t>± 0.76</a:t>
                        </a:r>
                        <a:endParaRPr sz="2400" u="none" strike="noStrike" cap="none"/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84087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Avg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 dirty="0"/>
                          <a:t>25.44</a:t>
                        </a:r>
                        <a:endParaRPr sz="2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24.85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25.82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84087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Std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1.14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/>
                          <a:t>0.61</a:t>
                        </a:r>
                        <a:endParaRPr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2800"/>
                          <a:buFont typeface="Arial"/>
                          <a:buNone/>
                        </a:pPr>
                        <a:r>
                          <a:rPr lang="en-US" sz="2400" u="none" strike="noStrike" cap="none" dirty="0"/>
                          <a:t>0.69</a:t>
                        </a:r>
                        <a:endParaRPr sz="2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68575" marR="68575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7A8C8E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ACED66-39CC-DB13-3161-2F965D7D78A5}"/>
                </a:ext>
              </a:extLst>
            </p:cNvPr>
            <p:cNvSpPr txBox="1"/>
            <p:nvPr/>
          </p:nvSpPr>
          <p:spPr>
            <a:xfrm>
              <a:off x="2015486" y="5795459"/>
              <a:ext cx="1885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2"/>
                  </a:solidFill>
                </a:rPr>
                <a:t>CDFA 1 Infected Tree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621B2A-C07C-8F30-4065-8A7B843EB786}"/>
                </a:ext>
              </a:extLst>
            </p:cNvPr>
            <p:cNvSpPr txBox="1"/>
            <p:nvPr/>
          </p:nvSpPr>
          <p:spPr>
            <a:xfrm>
              <a:off x="3977090" y="5795459"/>
              <a:ext cx="1775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2"/>
                  </a:solidFill>
                </a:rPr>
                <a:t>TES 1 Infected Tree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CFE756-B833-89CF-98E8-A4AC34398592}"/>
                </a:ext>
              </a:extLst>
            </p:cNvPr>
            <p:cNvSpPr txBox="1"/>
            <p:nvPr/>
          </p:nvSpPr>
          <p:spPr>
            <a:xfrm>
              <a:off x="5752576" y="5795459"/>
              <a:ext cx="2224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2"/>
                  </a:solidFill>
                </a:rPr>
                <a:t>½ Infected Tree Plus 31.5 Uninfected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5BB6E1-DD76-6604-FFE3-7E57A4E16191}"/>
              </a:ext>
            </a:extLst>
          </p:cNvPr>
          <p:cNvSpPr txBox="1"/>
          <p:nvPr/>
        </p:nvSpPr>
        <p:spPr>
          <a:xfrm>
            <a:off x="8926717" y="1548143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32 Tree Bulk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B619-EAB0-3F96-EBD3-259AC395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48" y="2080984"/>
            <a:ext cx="9810804" cy="909866"/>
          </a:xfrm>
        </p:spPr>
        <p:txBody>
          <a:bodyPr/>
          <a:lstStyle/>
          <a:p>
            <a:r>
              <a:rPr lang="en-US" dirty="0"/>
              <a:t>California Citrus Nursery Board Grant Setup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7AC1A-562A-1074-DB12-2D7C1D396D7C}"/>
              </a:ext>
            </a:extLst>
          </p:cNvPr>
          <p:cNvSpPr txBox="1"/>
          <p:nvPr/>
        </p:nvSpPr>
        <p:spPr>
          <a:xfrm>
            <a:off x="2873828" y="4136571"/>
            <a:ext cx="742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Systems Approach in Integrating new Pathogens into our Process</a:t>
            </a:r>
          </a:p>
        </p:txBody>
      </p:sp>
    </p:spTree>
    <p:extLst>
      <p:ext uri="{BB962C8B-B14F-4D97-AF65-F5344CB8AC3E}">
        <p14:creationId xmlns:p14="http://schemas.microsoft.com/office/powerpoint/2010/main" val="174039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D605-549D-B5AB-D28A-E61366FC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570" y="362853"/>
            <a:ext cx="8911687" cy="795387"/>
          </a:xfrm>
        </p:spPr>
        <p:txBody>
          <a:bodyPr/>
          <a:lstStyle/>
          <a:p>
            <a:pPr algn="ctr"/>
            <a:r>
              <a:rPr lang="en-US" dirty="0"/>
              <a:t>Permits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987D9-C7A6-BD48-EF5C-36E82D7CA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3" y="1319349"/>
            <a:ext cx="5740638" cy="4940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EAB37B-F1B4-B6DC-EBBD-34DA64212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1319349"/>
            <a:ext cx="5608320" cy="49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FA21-FDEC-52F1-5550-D6629EA0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637" y="13482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Target Pathogens, Probe and Primer Sets and Controls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ADEC48-4936-04E3-0DA7-4977F2D06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14551"/>
              </p:ext>
            </p:extLst>
          </p:nvPr>
        </p:nvGraphicFramePr>
        <p:xfrm>
          <a:off x="5602941" y="1326775"/>
          <a:ext cx="6329082" cy="5206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321">
                  <a:extLst>
                    <a:ext uri="{9D8B030D-6E8A-4147-A177-3AD203B41FA5}">
                      <a16:colId xmlns:a16="http://schemas.microsoft.com/office/drawing/2014/main" val="3908963270"/>
                    </a:ext>
                  </a:extLst>
                </a:gridCol>
                <a:gridCol w="2125876">
                  <a:extLst>
                    <a:ext uri="{9D8B030D-6E8A-4147-A177-3AD203B41FA5}">
                      <a16:colId xmlns:a16="http://schemas.microsoft.com/office/drawing/2014/main" val="2388366270"/>
                    </a:ext>
                  </a:extLst>
                </a:gridCol>
                <a:gridCol w="1126207">
                  <a:extLst>
                    <a:ext uri="{9D8B030D-6E8A-4147-A177-3AD203B41FA5}">
                      <a16:colId xmlns:a16="http://schemas.microsoft.com/office/drawing/2014/main" val="1239838798"/>
                    </a:ext>
                  </a:extLst>
                </a:gridCol>
                <a:gridCol w="770563">
                  <a:extLst>
                    <a:ext uri="{9D8B030D-6E8A-4147-A177-3AD203B41FA5}">
                      <a16:colId xmlns:a16="http://schemas.microsoft.com/office/drawing/2014/main" val="3480765487"/>
                    </a:ext>
                  </a:extLst>
                </a:gridCol>
                <a:gridCol w="527539">
                  <a:extLst>
                    <a:ext uri="{9D8B030D-6E8A-4147-A177-3AD203B41FA5}">
                      <a16:colId xmlns:a16="http://schemas.microsoft.com/office/drawing/2014/main" val="3477503210"/>
                    </a:ext>
                  </a:extLst>
                </a:gridCol>
                <a:gridCol w="770223">
                  <a:extLst>
                    <a:ext uri="{9D8B030D-6E8A-4147-A177-3AD203B41FA5}">
                      <a16:colId xmlns:a16="http://schemas.microsoft.com/office/drawing/2014/main" val="2179858007"/>
                    </a:ext>
                  </a:extLst>
                </a:gridCol>
                <a:gridCol w="592353">
                  <a:extLst>
                    <a:ext uri="{9D8B030D-6E8A-4147-A177-3AD203B41FA5}">
                      <a16:colId xmlns:a16="http://schemas.microsoft.com/office/drawing/2014/main" val="2873790898"/>
                    </a:ext>
                  </a:extLst>
                </a:gridCol>
              </a:tblGrid>
              <a:tr h="2613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5717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Pathogen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Abbreviation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Group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Age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Control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Probe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extLst>
                  <a:ext uri="{0D108BD9-81ED-4DB2-BD59-A6C34878D82A}">
                    <a16:rowId xmlns:a16="http://schemas.microsoft.com/office/drawing/2014/main" val="1909729979"/>
                  </a:ext>
                </a:extLst>
              </a:tr>
              <a:tr h="361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571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</a:t>
                      </a:r>
                      <a:r>
                        <a:rPr lang="en-US" sz="1000" kern="0" dirty="0" err="1">
                          <a:effectLst/>
                        </a:rPr>
                        <a:t>Exocortis</a:t>
                      </a:r>
                      <a:r>
                        <a:rPr lang="en-US" sz="1000" kern="0" dirty="0">
                          <a:effectLst/>
                        </a:rPr>
                        <a:t> Viroid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CEVd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NON-APSCA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Need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993323793"/>
                  </a:ext>
                </a:extLst>
              </a:tr>
              <a:tr h="361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Bark Cracking Viroid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CBCVd</a:t>
                      </a:r>
                      <a:r>
                        <a:rPr lang="en-US" sz="1000" kern="0" dirty="0">
                          <a:effectLst/>
                        </a:rPr>
                        <a:t>  IV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NON-APSCA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850067179"/>
                  </a:ext>
                </a:extLst>
              </a:tr>
              <a:tr h="361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Hop Stunt Viroid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HSVd  II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NON-APSCA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354919543"/>
                  </a:ext>
                </a:extLst>
              </a:tr>
              <a:tr h="3475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leaf blotch virus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CLBV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Multiplex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177108443"/>
                  </a:ext>
                </a:extLst>
              </a:tr>
              <a:tr h="3475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</a:t>
                      </a:r>
                      <a:r>
                        <a:rPr lang="en-US" sz="1000" kern="0" dirty="0" err="1">
                          <a:effectLst/>
                        </a:rPr>
                        <a:t>psorosis</a:t>
                      </a:r>
                      <a:r>
                        <a:rPr lang="en-US" sz="1000" kern="0" dirty="0">
                          <a:effectLst/>
                        </a:rPr>
                        <a:t> virus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CPsV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Multiplex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517045401"/>
                  </a:ext>
                </a:extLst>
              </a:tr>
              <a:tr h="3475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Tristeza Virus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CTV - General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Multiplex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2780313650"/>
                  </a:ext>
                </a:extLst>
              </a:tr>
              <a:tr h="361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Citrus Greening Disease (</a:t>
                      </a:r>
                      <a:r>
                        <a:rPr lang="en-US" sz="1000" kern="100">
                          <a:effectLst/>
                        </a:rPr>
                        <a:t>Hunglongbing)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HLB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422787914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Spiroplasma Citri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S. </a:t>
                      </a:r>
                      <a:r>
                        <a:rPr lang="en-US" sz="1000" kern="0" dirty="0" err="1">
                          <a:effectLst/>
                        </a:rPr>
                        <a:t>Citri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083853258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Citrus Tatter Leaf Virus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CTLV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5445795"/>
                  </a:ext>
                </a:extLst>
              </a:tr>
              <a:tr h="3475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Yellow Vein Clearing Virus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CYVCV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954106339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Citrus Virus 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CiVA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279023740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Vein enation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CVEV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919490393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bent leaf viroid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CBLVd</a:t>
                      </a:r>
                      <a:r>
                        <a:rPr lang="en-US" sz="1000" kern="0" dirty="0">
                          <a:effectLst/>
                        </a:rPr>
                        <a:t>  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SYBR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877561254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Citrus dwarfing viroid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CDVd</a:t>
                      </a:r>
                      <a:r>
                        <a:rPr lang="en-US" sz="1000" kern="0" dirty="0">
                          <a:effectLst/>
                        </a:rPr>
                        <a:t> III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SYBR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389281274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Citrus viroid V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CVd V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OLD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SYBR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2894675993"/>
                  </a:ext>
                </a:extLst>
              </a:tr>
              <a:tr h="2611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viroid VI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CVd VI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SYBR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4202459518"/>
                  </a:ext>
                </a:extLst>
              </a:tr>
              <a:tr h="5258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571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viroid VII </a:t>
                      </a:r>
                      <a:endParaRPr lang="en-US" sz="900" kern="100" dirty="0">
                        <a:effectLst/>
                      </a:endParaRPr>
                    </a:p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Australia only do not need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CVd VII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Need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SYBR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5631045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67C51F0-E3BC-EAF8-E626-40AB87AB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406" y="1602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C2B23-D7F1-AE27-7351-6C7E653BFA41}"/>
              </a:ext>
            </a:extLst>
          </p:cNvPr>
          <p:cNvSpPr txBox="1"/>
          <p:nvPr/>
        </p:nvSpPr>
        <p:spPr>
          <a:xfrm>
            <a:off x="1541929" y="1781016"/>
            <a:ext cx="4061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17 Target Pathogens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12 Currently Tested Pathogens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5 Additional New Pathogens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Control DNA for Pathogens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Probes and Primers for Pathogens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0DF38-0725-FA62-2A9A-3E9EF2EF4137}"/>
              </a:ext>
            </a:extLst>
          </p:cNvPr>
          <p:cNvSpPr txBox="1"/>
          <p:nvPr/>
        </p:nvSpPr>
        <p:spPr>
          <a:xfrm>
            <a:off x="1539667" y="4362450"/>
            <a:ext cx="4065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Difference Process Targets: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RNA vs DNA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Reverse transcriptase</a:t>
            </a:r>
          </a:p>
        </p:txBody>
      </p:sp>
    </p:spTree>
    <p:extLst>
      <p:ext uri="{BB962C8B-B14F-4D97-AF65-F5344CB8AC3E}">
        <p14:creationId xmlns:p14="http://schemas.microsoft.com/office/powerpoint/2010/main" val="133227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DF8C-7636-8CD1-67FC-E002D1FB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338774"/>
            <a:ext cx="8911687" cy="1126313"/>
          </a:xfrm>
        </p:spPr>
        <p:txBody>
          <a:bodyPr/>
          <a:lstStyle/>
          <a:p>
            <a:pPr algn="ctr"/>
            <a:r>
              <a:rPr lang="en-US" dirty="0"/>
              <a:t>Evaluating Controls and Multiplexing</a:t>
            </a:r>
            <a:br>
              <a:rPr lang="en-US" dirty="0"/>
            </a:br>
            <a:r>
              <a:rPr lang="en-US" sz="2400" i="1" dirty="0"/>
              <a:t>Start with UCR-supplied material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6032A0-181D-DE52-47CD-FB7063081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05470"/>
              </p:ext>
            </p:extLst>
          </p:nvPr>
        </p:nvGraphicFramePr>
        <p:xfrm>
          <a:off x="5215664" y="1750423"/>
          <a:ext cx="5945186" cy="499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069">
                  <a:extLst>
                    <a:ext uri="{9D8B030D-6E8A-4147-A177-3AD203B41FA5}">
                      <a16:colId xmlns:a16="http://schemas.microsoft.com/office/drawing/2014/main" val="2546716491"/>
                    </a:ext>
                  </a:extLst>
                </a:gridCol>
                <a:gridCol w="1996929">
                  <a:extLst>
                    <a:ext uri="{9D8B030D-6E8A-4147-A177-3AD203B41FA5}">
                      <a16:colId xmlns:a16="http://schemas.microsoft.com/office/drawing/2014/main" val="3809280999"/>
                    </a:ext>
                  </a:extLst>
                </a:gridCol>
                <a:gridCol w="1057896">
                  <a:extLst>
                    <a:ext uri="{9D8B030D-6E8A-4147-A177-3AD203B41FA5}">
                      <a16:colId xmlns:a16="http://schemas.microsoft.com/office/drawing/2014/main" val="4193181288"/>
                    </a:ext>
                  </a:extLst>
                </a:gridCol>
                <a:gridCol w="723824">
                  <a:extLst>
                    <a:ext uri="{9D8B030D-6E8A-4147-A177-3AD203B41FA5}">
                      <a16:colId xmlns:a16="http://schemas.microsoft.com/office/drawing/2014/main" val="3830151979"/>
                    </a:ext>
                  </a:extLst>
                </a:gridCol>
                <a:gridCol w="495541">
                  <a:extLst>
                    <a:ext uri="{9D8B030D-6E8A-4147-A177-3AD203B41FA5}">
                      <a16:colId xmlns:a16="http://schemas.microsoft.com/office/drawing/2014/main" val="2859936002"/>
                    </a:ext>
                  </a:extLst>
                </a:gridCol>
                <a:gridCol w="723504">
                  <a:extLst>
                    <a:ext uri="{9D8B030D-6E8A-4147-A177-3AD203B41FA5}">
                      <a16:colId xmlns:a16="http://schemas.microsoft.com/office/drawing/2014/main" val="180222740"/>
                    </a:ext>
                  </a:extLst>
                </a:gridCol>
                <a:gridCol w="556423">
                  <a:extLst>
                    <a:ext uri="{9D8B030D-6E8A-4147-A177-3AD203B41FA5}">
                      <a16:colId xmlns:a16="http://schemas.microsoft.com/office/drawing/2014/main" val="2414421104"/>
                    </a:ext>
                  </a:extLst>
                </a:gridCol>
              </a:tblGrid>
              <a:tr h="2459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5717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Pathogen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Abbreviation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Group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Age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Control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Ct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extLst>
                  <a:ext uri="{0D108BD9-81ED-4DB2-BD59-A6C34878D82A}">
                    <a16:rowId xmlns:a16="http://schemas.microsoft.com/office/drawing/2014/main" val="945359404"/>
                  </a:ext>
                </a:extLst>
              </a:tr>
              <a:tr h="3401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571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</a:t>
                      </a:r>
                      <a:r>
                        <a:rPr lang="en-US" sz="1000" kern="0" dirty="0" err="1">
                          <a:effectLst/>
                        </a:rPr>
                        <a:t>Exocortis</a:t>
                      </a:r>
                      <a:r>
                        <a:rPr lang="en-US" sz="1000" kern="0" dirty="0">
                          <a:effectLst/>
                        </a:rPr>
                        <a:t> Viroid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CEVd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NON-APSCA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Need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193069435"/>
                  </a:ext>
                </a:extLst>
              </a:tr>
              <a:tr h="3401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Bark Cracking Viroid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CBCVd</a:t>
                      </a:r>
                      <a:r>
                        <a:rPr lang="en-US" sz="1000" kern="0" dirty="0">
                          <a:effectLst/>
                        </a:rPr>
                        <a:t>  IV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NON-APSCA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002813984"/>
                  </a:ext>
                </a:extLst>
              </a:tr>
              <a:tr h="3401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Hop Stunt Viroid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HSVd  II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NON-APSCA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23.89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123312044"/>
                  </a:ext>
                </a:extLst>
              </a:tr>
              <a:tr h="3270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leaf blotch virus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CLBV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Multiplex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248896784"/>
                  </a:ext>
                </a:extLst>
              </a:tr>
              <a:tr h="373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2768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</a:t>
                      </a:r>
                      <a:r>
                        <a:rPr lang="en-US" sz="1000" kern="0" dirty="0" err="1">
                          <a:effectLst/>
                        </a:rPr>
                        <a:t>psorosis</a:t>
                      </a:r>
                      <a:r>
                        <a:rPr lang="en-US" sz="1000" kern="0" dirty="0">
                          <a:effectLst/>
                        </a:rPr>
                        <a:t> virus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CPsV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Multiplex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20.32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2812212995"/>
                  </a:ext>
                </a:extLst>
              </a:tr>
              <a:tr h="3280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Citrus Tristeza Virus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CTV - General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Multiplex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OLD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4181050303"/>
                  </a:ext>
                </a:extLst>
              </a:tr>
              <a:tr h="3875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Citrus Greening Disease (</a:t>
                      </a:r>
                      <a:r>
                        <a:rPr lang="en-US" sz="1000" kern="100">
                          <a:effectLst/>
                        </a:rPr>
                        <a:t>Hunglongbing)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HLB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Other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25.3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333066550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Spiroplasma Citri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S. </a:t>
                      </a:r>
                      <a:r>
                        <a:rPr lang="en-US" sz="1000" kern="0" dirty="0" err="1">
                          <a:effectLst/>
                        </a:rPr>
                        <a:t>Citri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Other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26.91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221111621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Citrus Tatter Leaf Virus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CTLV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Other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24.18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2299750359"/>
                  </a:ext>
                </a:extLst>
              </a:tr>
              <a:tr h="3270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Yellow Vein Clearing Virus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CYVCV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Other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24.63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767173812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Citrus Virus 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CiVA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Other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NEW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27.35</a:t>
                      </a:r>
                      <a:endParaRPr lang="en-US" sz="9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387975169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Vein enation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CVEV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Other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NEW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22.01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849748767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Citrus bent leaf viroid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CBLVd</a:t>
                      </a:r>
                      <a:r>
                        <a:rPr lang="en-US" sz="1000" kern="0" dirty="0">
                          <a:effectLst/>
                        </a:rPr>
                        <a:t>  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20.37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3723116228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dwarfing viroid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CDVd</a:t>
                      </a:r>
                      <a:r>
                        <a:rPr lang="en-US" sz="1000" kern="0" dirty="0">
                          <a:effectLst/>
                        </a:rPr>
                        <a:t> III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138155720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viroid V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CVd V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OLD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373338390"/>
                  </a:ext>
                </a:extLst>
              </a:tr>
              <a:tr h="245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Citrus viroid VI 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CVd VI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712167250"/>
                  </a:ext>
                </a:extLst>
              </a:tr>
              <a:tr h="494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571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viroid VII </a:t>
                      </a:r>
                      <a:endParaRPr lang="en-US" sz="900" kern="100" dirty="0">
                        <a:effectLst/>
                      </a:endParaRPr>
                    </a:p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Australia only do not need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 err="1">
                          <a:effectLst/>
                        </a:rPr>
                        <a:t>CVd</a:t>
                      </a:r>
                      <a:r>
                        <a:rPr lang="en-US" sz="1000" kern="100" dirty="0">
                          <a:effectLst/>
                        </a:rPr>
                        <a:t> VII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APSCA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OLD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Skip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extLst>
                  <a:ext uri="{0D108BD9-81ED-4DB2-BD59-A6C34878D82A}">
                    <a16:rowId xmlns:a16="http://schemas.microsoft.com/office/drawing/2014/main" val="11339008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BD66D8-FD8B-90F4-0767-A2EBB7E45089}"/>
              </a:ext>
            </a:extLst>
          </p:cNvPr>
          <p:cNvSpPr txBox="1"/>
          <p:nvPr/>
        </p:nvSpPr>
        <p:spPr>
          <a:xfrm>
            <a:off x="1575303" y="1750423"/>
            <a:ext cx="338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Pathogens: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16 Pathogens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5 New Pathogens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New Pathogens are endemic in California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Groups: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Non-APSCA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Multiplex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APSCA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Other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Problem: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Well to well cross-talk with VIC and FAM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i="1" dirty="0"/>
              <a:t>Order all FAM probes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1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2BC7-24BD-EC20-EBB0-172382E7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678" y="159411"/>
            <a:ext cx="8911687" cy="697696"/>
          </a:xfrm>
        </p:spPr>
        <p:txBody>
          <a:bodyPr/>
          <a:lstStyle/>
          <a:p>
            <a:pPr algn="ctr"/>
            <a:r>
              <a:rPr lang="en-US" dirty="0"/>
              <a:t>Negative Control For Citrus Material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C0193-3A1A-E232-DC17-493398126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31" y="990937"/>
            <a:ext cx="4339584" cy="5863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C452E9-D08A-FC31-5699-699058780027}"/>
              </a:ext>
            </a:extLst>
          </p:cNvPr>
          <p:cNvSpPr txBox="1"/>
          <p:nvPr/>
        </p:nvSpPr>
        <p:spPr>
          <a:xfrm>
            <a:off x="1388647" y="1091918"/>
            <a:ext cx="57454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kern="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Search for Negative Control For Citrus Material: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Local Citrus – No Good/Pathogen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Vein enation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CVEV: 29.3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COX: 18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UCR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AgOps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Block 7B sample – No Good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NonAspca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~24 </a:t>
            </a: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Cq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Vein enation CVEV: ~23Cq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Cox ~ 14.8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Contacted CCNB for Nursery Healthy Material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Put Nursery Trees in the Database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Test Vial and tracking method of collection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Integration into nursery operations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Optain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Healthy material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Healthy Stock – UCR Rubidoux greenhouse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Screen stock starting with CT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630315-C299-F2F8-EA3C-83532D272051}"/>
              </a:ext>
            </a:extLst>
          </p:cNvPr>
          <p:cNvSpPr/>
          <p:nvPr/>
        </p:nvSpPr>
        <p:spPr>
          <a:xfrm>
            <a:off x="8220547" y="4381878"/>
            <a:ext cx="651850" cy="2172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A80CE7-78FF-86C0-8289-1CB9A3DB61F3}"/>
              </a:ext>
            </a:extLst>
          </p:cNvPr>
          <p:cNvSpPr txBox="1"/>
          <p:nvPr/>
        </p:nvSpPr>
        <p:spPr>
          <a:xfrm>
            <a:off x="2073001" y="5717214"/>
            <a:ext cx="398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35.05 Ct CTV Cross-contamination</a:t>
            </a:r>
          </a:p>
        </p:txBody>
      </p:sp>
    </p:spTree>
    <p:extLst>
      <p:ext uri="{BB962C8B-B14F-4D97-AF65-F5344CB8AC3E}">
        <p14:creationId xmlns:p14="http://schemas.microsoft.com/office/powerpoint/2010/main" val="357971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6BAD-5806-6600-23A9-9FF60839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443" y="696538"/>
            <a:ext cx="8911687" cy="842551"/>
          </a:xfrm>
        </p:spPr>
        <p:txBody>
          <a:bodyPr/>
          <a:lstStyle/>
          <a:p>
            <a:pPr algn="ctr"/>
            <a:r>
              <a:rPr lang="en-US" dirty="0"/>
              <a:t>Lab preparation – Swab Testing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93F20D-0969-C027-01EF-B3D88FA9E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78801"/>
              </p:ext>
            </p:extLst>
          </p:nvPr>
        </p:nvGraphicFramePr>
        <p:xfrm>
          <a:off x="6489192" y="1539089"/>
          <a:ext cx="5289366" cy="4952239"/>
        </p:xfrm>
        <a:graphic>
          <a:graphicData uri="http://schemas.openxmlformats.org/drawingml/2006/table">
            <a:tbl>
              <a:tblPr/>
              <a:tblGrid>
                <a:gridCol w="1591945">
                  <a:extLst>
                    <a:ext uri="{9D8B030D-6E8A-4147-A177-3AD203B41FA5}">
                      <a16:colId xmlns:a16="http://schemas.microsoft.com/office/drawing/2014/main" val="2551400191"/>
                    </a:ext>
                  </a:extLst>
                </a:gridCol>
                <a:gridCol w="626508">
                  <a:extLst>
                    <a:ext uri="{9D8B030D-6E8A-4147-A177-3AD203B41FA5}">
                      <a16:colId xmlns:a16="http://schemas.microsoft.com/office/drawing/2014/main" val="3684207386"/>
                    </a:ext>
                  </a:extLst>
                </a:gridCol>
                <a:gridCol w="657318">
                  <a:extLst>
                    <a:ext uri="{9D8B030D-6E8A-4147-A177-3AD203B41FA5}">
                      <a16:colId xmlns:a16="http://schemas.microsoft.com/office/drawing/2014/main" val="2694281204"/>
                    </a:ext>
                  </a:extLst>
                </a:gridCol>
                <a:gridCol w="821650">
                  <a:extLst>
                    <a:ext uri="{9D8B030D-6E8A-4147-A177-3AD203B41FA5}">
                      <a16:colId xmlns:a16="http://schemas.microsoft.com/office/drawing/2014/main" val="3299896103"/>
                    </a:ext>
                  </a:extLst>
                </a:gridCol>
                <a:gridCol w="780567">
                  <a:extLst>
                    <a:ext uri="{9D8B030D-6E8A-4147-A177-3AD203B41FA5}">
                      <a16:colId xmlns:a16="http://schemas.microsoft.com/office/drawing/2014/main" val="587120876"/>
                    </a:ext>
                  </a:extLst>
                </a:gridCol>
                <a:gridCol w="811378">
                  <a:extLst>
                    <a:ext uri="{9D8B030D-6E8A-4147-A177-3AD203B41FA5}">
                      <a16:colId xmlns:a16="http://schemas.microsoft.com/office/drawing/2014/main" val="4165312757"/>
                    </a:ext>
                  </a:extLst>
                </a:gridCol>
              </a:tblGrid>
              <a:tr h="2001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8/26/2024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8/29/2024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9/3/2024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9/6/2024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45981"/>
                  </a:ext>
                </a:extLst>
              </a:tr>
              <a:tr h="200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HSV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CVEV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CTV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CTV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CTV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606101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Lab1 FumeHood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36.73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25745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Lab1Prep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37.77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23284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Lab1Etoh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67378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Lab1Work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37.91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904293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Lab1CleanTable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57016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Lab1Freezer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698761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Lab2Fume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84746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Lab2Prep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52806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Lab2Box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526063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Lab2LamHood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313588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Lab2Computer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945564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Lab2-ShreddedSyringes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31.75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51398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freezerPrep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542802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freezerDoor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046209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 Chests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273827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PcrTable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675280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doorHandles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38.01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689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RyanDesk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35.82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044718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Table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17219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ExtractPrep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778065"/>
                  </a:ext>
                </a:extLst>
              </a:tr>
              <a:tr h="19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TRIS HCL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196690"/>
                  </a:ext>
                </a:extLst>
              </a:tr>
              <a:tr h="2001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Rinse H20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37.57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26" marR="7726" marT="7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983254"/>
                  </a:ext>
                </a:extLst>
              </a:tr>
              <a:tr h="34799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NT=Not Tested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 = Negative</a:t>
                      </a:r>
                    </a:p>
                  </a:txBody>
                  <a:tcPr marL="7726" marR="7726" marT="7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6" marR="7726" marT="7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6" marR="7726" marT="7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6" marR="7726" marT="7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6" marR="7726" marT="7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6" marR="7726" marT="7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2563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E99B78-F8F3-0B63-F215-BFFA9A32A155}"/>
              </a:ext>
            </a:extLst>
          </p:cNvPr>
          <p:cNvSpPr txBox="1"/>
          <p:nvPr/>
        </p:nvSpPr>
        <p:spPr>
          <a:xfrm>
            <a:off x="2244049" y="2074172"/>
            <a:ext cx="37361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Lab actively running samples for HLB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Initial swab test Non-APSCA and </a:t>
            </a:r>
            <a:r>
              <a:rPr lang="en-US" sz="1800" kern="0" dirty="0">
                <a:effectLst/>
              </a:rPr>
              <a:t>Vein enation - Negative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kern="0" dirty="0">
                <a:ea typeface="Calibri" panose="020F0502020204030204" pitchFamily="34" charset="0"/>
                <a:cs typeface="Times New Roman" panose="02020603050405020304" pitchFamily="18" charset="0"/>
              </a:rPr>
              <a:t>CTV more common </a:t>
            </a:r>
          </a:p>
          <a:p>
            <a:pPr marL="342900" indent="-342900">
              <a:buFont typeface="+mj-lt"/>
              <a:buAutoNum type="arabicPeriod"/>
            </a:pP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 and bleach </a:t>
            </a:r>
            <a:r>
              <a:rPr lang="en-US" kern="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urfaces</a:t>
            </a:r>
          </a:p>
          <a:p>
            <a:pPr marL="342900" indent="-342900">
              <a:buFont typeface="+mj-lt"/>
              <a:buAutoNum type="arabicPeriod"/>
            </a:pPr>
            <a:r>
              <a:rPr lang="en-US" kern="0" dirty="0">
                <a:ea typeface="Calibri" panose="020F0502020204030204" pitchFamily="34" charset="0"/>
                <a:cs typeface="Times New Roman" panose="02020603050405020304" pitchFamily="18" charset="0"/>
              </a:rPr>
              <a:t>Adjust protocol to bleach syringes after processing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13E58-6A14-7B84-8455-4EB3B08A3822}"/>
              </a:ext>
            </a:extLst>
          </p:cNvPr>
          <p:cNvSpPr txBox="1"/>
          <p:nvPr/>
        </p:nvSpPr>
        <p:spPr>
          <a:xfrm>
            <a:off x="1571625" y="4995061"/>
            <a:ext cx="4286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B0F0"/>
                </a:solidFill>
              </a:rPr>
              <a:t>Establish a separate nursery extraction  station</a:t>
            </a:r>
          </a:p>
        </p:txBody>
      </p:sp>
    </p:spTree>
    <p:extLst>
      <p:ext uri="{BB962C8B-B14F-4D97-AF65-F5344CB8AC3E}">
        <p14:creationId xmlns:p14="http://schemas.microsoft.com/office/powerpoint/2010/main" val="313558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72F2-9C2E-19E5-3D1E-3415443F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214" y="298185"/>
            <a:ext cx="8911687" cy="7158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Establishing RNA negative Control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82D9E-3625-676D-120E-64292A7AF7D6}"/>
              </a:ext>
            </a:extLst>
          </p:cNvPr>
          <p:cNvSpPr txBox="1"/>
          <p:nvPr/>
        </p:nvSpPr>
        <p:spPr>
          <a:xfrm>
            <a:off x="1520584" y="1223551"/>
            <a:ext cx="41470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SYBR NAD RNA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Non-specific binding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Dilutions, not linear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18S RNA (Dr.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Fatima Osman)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1.2 Gram Sample – Amplifies immediately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Limit Reverse Transcriptase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RNA Inhibition from too much RNA – Not a Problem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NAD Probe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Values Good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2X to 8X shift = 2.01 Cox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2X to 8X shift = 1.91 NAD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2CFA1-CDFE-F473-0E93-9F012561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9" y="1280664"/>
            <a:ext cx="5982021" cy="5081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62E3F-CD36-4DC4-DE0B-B82EE5760186}"/>
              </a:ext>
            </a:extLst>
          </p:cNvPr>
          <p:cNvSpPr txBox="1"/>
          <p:nvPr/>
        </p:nvSpPr>
        <p:spPr>
          <a:xfrm>
            <a:off x="8012643" y="2945368"/>
            <a:ext cx="406553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8X -1.2 Gram 18S Bulk Sample Ct=3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CFDDB-09CA-6811-64E3-2E1BAFD672A6}"/>
              </a:ext>
            </a:extLst>
          </p:cNvPr>
          <p:cNvSpPr txBox="1"/>
          <p:nvPr/>
        </p:nvSpPr>
        <p:spPr>
          <a:xfrm>
            <a:off x="7879608" y="4253647"/>
            <a:ext cx="40735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2X -1.2 Gram 18S Bulk Sample Ct=?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8484D-D2F0-ADAD-BEF3-5DEE5FC284B3}"/>
              </a:ext>
            </a:extLst>
          </p:cNvPr>
          <p:cNvSpPr txBox="1"/>
          <p:nvPr/>
        </p:nvSpPr>
        <p:spPr>
          <a:xfrm>
            <a:off x="1748056" y="811408"/>
            <a:ext cx="1002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RNA is less stable than DNA, so having a </a:t>
            </a:r>
            <a:r>
              <a:rPr lang="en-US" b="1" dirty="0">
                <a:solidFill>
                  <a:srgbClr val="00B0F0"/>
                </a:solidFill>
              </a:rPr>
              <a:t>NAD Negative Control </a:t>
            </a:r>
            <a:r>
              <a:rPr lang="en-US" i="1" dirty="0">
                <a:solidFill>
                  <a:srgbClr val="00B0F0"/>
                </a:solidFill>
              </a:rPr>
              <a:t>ensures a better process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C24D8D-A3CC-FAF1-B99B-000FB858EF58}"/>
              </a:ext>
            </a:extLst>
          </p:cNvPr>
          <p:cNvCxnSpPr>
            <a:cxnSpLocks/>
          </p:cNvCxnSpPr>
          <p:nvPr/>
        </p:nvCxnSpPr>
        <p:spPr>
          <a:xfrm flipH="1">
            <a:off x="7448317" y="3314700"/>
            <a:ext cx="509560" cy="152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A5F69A-7ACA-FD06-CD3E-6C3BD219FEAA}"/>
              </a:ext>
            </a:extLst>
          </p:cNvPr>
          <p:cNvCxnSpPr>
            <a:cxnSpLocks/>
          </p:cNvCxnSpPr>
          <p:nvPr/>
        </p:nvCxnSpPr>
        <p:spPr>
          <a:xfrm flipH="1">
            <a:off x="7067094" y="4622979"/>
            <a:ext cx="772638" cy="204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7F553AD-0B6F-4919-741E-7111C7F3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34" y="4927007"/>
            <a:ext cx="8316486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5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E42C-43FE-DC54-F6DC-4FBC150B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176" y="27102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Upgrade Database Software for Pathogens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A735E-42E8-791E-8CA5-CB28A90D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04" y="1591901"/>
            <a:ext cx="9726230" cy="503506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4391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1CE7-1AE3-5565-9E88-3BD66B7F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99" y="70566"/>
            <a:ext cx="10384946" cy="1280890"/>
          </a:xfrm>
        </p:spPr>
        <p:txBody>
          <a:bodyPr/>
          <a:lstStyle/>
          <a:p>
            <a:pPr algn="ctr"/>
            <a:r>
              <a:rPr lang="en-US" dirty="0"/>
              <a:t>Upgrade Database Software for Pathogens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E865D7-33AF-1790-1A6D-8C9DA2ED6B16}"/>
              </a:ext>
            </a:extLst>
          </p:cNvPr>
          <p:cNvGrpSpPr/>
          <p:nvPr/>
        </p:nvGrpSpPr>
        <p:grpSpPr>
          <a:xfrm>
            <a:off x="271800" y="2853369"/>
            <a:ext cx="3363766" cy="3952540"/>
            <a:chOff x="6922020" y="1219859"/>
            <a:chExt cx="3764342" cy="48327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C5C860-757E-BFAC-622D-E9CE0868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020" y="1219859"/>
              <a:ext cx="3764342" cy="4832714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DD25E4-59D9-3918-7C23-CB89C19DBB6E}"/>
                </a:ext>
              </a:extLst>
            </p:cNvPr>
            <p:cNvSpPr txBox="1"/>
            <p:nvPr/>
          </p:nvSpPr>
          <p:spPr>
            <a:xfrm>
              <a:off x="8712892" y="3596821"/>
              <a:ext cx="1830647" cy="199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Sample: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TES ID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Trees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Weight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Petioles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E75E0-B9F2-4DC0-9193-8278DB565F60}"/>
              </a:ext>
            </a:extLst>
          </p:cNvPr>
          <p:cNvGrpSpPr/>
          <p:nvPr/>
        </p:nvGrpSpPr>
        <p:grpSpPr>
          <a:xfrm>
            <a:off x="7386834" y="2827488"/>
            <a:ext cx="4805165" cy="3901303"/>
            <a:chOff x="6542784" y="3314700"/>
            <a:chExt cx="5201198" cy="25963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844CDD-BF99-1068-A38B-CAC29D420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784" y="3314700"/>
              <a:ext cx="5201198" cy="2596335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A08AA5-A649-29C9-53B1-98912D224177}"/>
                </a:ext>
              </a:extLst>
            </p:cNvPr>
            <p:cNvSpPr txBox="1"/>
            <p:nvPr/>
          </p:nvSpPr>
          <p:spPr>
            <a:xfrm>
              <a:off x="7695465" y="3768575"/>
              <a:ext cx="2334083" cy="675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Results: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qPCR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Post Process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FE9FE3-14BF-C497-126D-7D221A2EDD48}"/>
              </a:ext>
            </a:extLst>
          </p:cNvPr>
          <p:cNvGrpSpPr/>
          <p:nvPr/>
        </p:nvGrpSpPr>
        <p:grpSpPr>
          <a:xfrm>
            <a:off x="3740252" y="2827488"/>
            <a:ext cx="3541897" cy="3939862"/>
            <a:chOff x="2658214" y="2645915"/>
            <a:chExt cx="2554319" cy="34617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82FEDB-BF0B-CA4B-A5E8-F133B4338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37"/>
            <a:stretch/>
          </p:blipFill>
          <p:spPr>
            <a:xfrm>
              <a:off x="2658214" y="2645915"/>
              <a:ext cx="2554319" cy="3461735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02AF69-698E-D2DC-8211-BC17716A9983}"/>
                </a:ext>
              </a:extLst>
            </p:cNvPr>
            <p:cNvSpPr txBox="1"/>
            <p:nvPr/>
          </p:nvSpPr>
          <p:spPr>
            <a:xfrm>
              <a:off x="3502865" y="3012398"/>
              <a:ext cx="1708499" cy="2785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Trees: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Farm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Greenhouse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Scion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Root Stock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Tree type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CDFA Number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Location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GPS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F79910-09AC-D9BD-1F74-E5E36737A68C}"/>
              </a:ext>
            </a:extLst>
          </p:cNvPr>
          <p:cNvGrpSpPr/>
          <p:nvPr/>
        </p:nvGrpSpPr>
        <p:grpSpPr>
          <a:xfrm>
            <a:off x="258605" y="919561"/>
            <a:ext cx="9788778" cy="1822731"/>
            <a:chOff x="1285018" y="4312970"/>
            <a:chExt cx="10001012" cy="18875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6888F63-21E1-F588-6232-732B502F2270}"/>
                </a:ext>
              </a:extLst>
            </p:cNvPr>
            <p:cNvGrpSpPr/>
            <p:nvPr/>
          </p:nvGrpSpPr>
          <p:grpSpPr>
            <a:xfrm>
              <a:off x="1285018" y="4312970"/>
              <a:ext cx="10001012" cy="1887524"/>
              <a:chOff x="3762194" y="2168515"/>
              <a:chExt cx="12192000" cy="27999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98EC163-FC49-F0FB-0C11-35A97DC31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2194" y="2168515"/>
                <a:ext cx="12192000" cy="2799971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37C92B-8E0A-9906-710D-F0DAD632CACC}"/>
                  </a:ext>
                </a:extLst>
              </p:cNvPr>
              <p:cNvSpPr txBox="1"/>
              <p:nvPr/>
            </p:nvSpPr>
            <p:spPr>
              <a:xfrm>
                <a:off x="3791276" y="2196367"/>
                <a:ext cx="1210501" cy="6146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</a:rPr>
                  <a:t>Tasks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0CD110-16DA-3578-F6CB-73278D231EAB}"/>
                </a:ext>
              </a:extLst>
            </p:cNvPr>
            <p:cNvSpPr txBox="1"/>
            <p:nvPr/>
          </p:nvSpPr>
          <p:spPr>
            <a:xfrm>
              <a:off x="7142054" y="4441124"/>
              <a:ext cx="2622834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Tasks: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Collect Material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Log in at TES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Extract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b="1" dirty="0">
                  <a:solidFill>
                    <a:srgbClr val="00B050"/>
                  </a:solidFill>
                </a:rPr>
                <a:t>Analyze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2072BE-A890-19BC-6CF5-33B69E4432E6}"/>
              </a:ext>
            </a:extLst>
          </p:cNvPr>
          <p:cNvSpPr txBox="1"/>
          <p:nvPr/>
        </p:nvSpPr>
        <p:spPr>
          <a:xfrm>
            <a:off x="10239468" y="1323094"/>
            <a:ext cx="195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Lower Administrative Costs</a:t>
            </a:r>
          </a:p>
        </p:txBody>
      </p:sp>
    </p:spTree>
    <p:extLst>
      <p:ext uri="{BB962C8B-B14F-4D97-AF65-F5344CB8AC3E}">
        <p14:creationId xmlns:p14="http://schemas.microsoft.com/office/powerpoint/2010/main" val="21217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5E8B6F-0BEF-3824-7203-216DB25D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124705"/>
            <a:ext cx="10515600" cy="717268"/>
          </a:xfrm>
          <a:solidFill>
            <a:srgbClr val="FFC000">
              <a:alpha val="60000"/>
            </a:srgbClr>
          </a:solidFill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B1427-459E-613E-5598-4195709437EB}"/>
              </a:ext>
            </a:extLst>
          </p:cNvPr>
          <p:cNvSpPr txBox="1"/>
          <p:nvPr/>
        </p:nvSpPr>
        <p:spPr>
          <a:xfrm>
            <a:off x="1192448" y="1119085"/>
            <a:ext cx="3768851" cy="286232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Ryan Milton, TES </a:t>
            </a:r>
          </a:p>
          <a:p>
            <a:r>
              <a:rPr lang="en-US" sz="2000" b="1" dirty="0"/>
              <a:t>Axel </a:t>
            </a:r>
            <a:r>
              <a:rPr lang="en-US" sz="2000" b="1" dirty="0" err="1"/>
              <a:t>Mounkam</a:t>
            </a:r>
            <a:r>
              <a:rPr lang="en-US" sz="2000" b="1" dirty="0"/>
              <a:t>, TES</a:t>
            </a:r>
          </a:p>
          <a:p>
            <a:r>
              <a:rPr lang="en-US" sz="2000" b="1" dirty="0"/>
              <a:t>Anthony </a:t>
            </a:r>
            <a:r>
              <a:rPr lang="en-US" sz="2000" b="1" dirty="0" err="1"/>
              <a:t>DeLaTorre</a:t>
            </a:r>
            <a:r>
              <a:rPr lang="en-US" sz="2000" b="1" dirty="0"/>
              <a:t>, TES</a:t>
            </a:r>
          </a:p>
          <a:p>
            <a:r>
              <a:rPr lang="en-US" sz="2000" b="1" dirty="0"/>
              <a:t>Timothy Williams, TES</a:t>
            </a:r>
          </a:p>
          <a:p>
            <a:r>
              <a:rPr lang="en-US" sz="2000" b="1" dirty="0"/>
              <a:t>Catherine Hill, TES</a:t>
            </a:r>
          </a:p>
          <a:p>
            <a:r>
              <a:rPr lang="en-US" sz="2000" b="1" dirty="0" err="1"/>
              <a:t>Manoel</a:t>
            </a:r>
            <a:r>
              <a:rPr lang="en-US" sz="2000" b="1" dirty="0"/>
              <a:t> </a:t>
            </a:r>
            <a:r>
              <a:rPr lang="en-US" sz="2000" b="1" dirty="0" err="1"/>
              <a:t>Tamraz</a:t>
            </a:r>
            <a:r>
              <a:rPr lang="en-US" sz="2000" b="1" dirty="0"/>
              <a:t>, TES</a:t>
            </a:r>
          </a:p>
          <a:p>
            <a:r>
              <a:rPr lang="en-US" sz="2000" b="1" dirty="0"/>
              <a:t>Jacob Rider, TES</a:t>
            </a:r>
          </a:p>
          <a:p>
            <a:r>
              <a:rPr lang="en-US" sz="2000" b="1" dirty="0"/>
              <a:t>Adam </a:t>
            </a:r>
            <a:r>
              <a:rPr lang="en-US" sz="2000" b="1" dirty="0" err="1"/>
              <a:t>Veres</a:t>
            </a:r>
            <a:r>
              <a:rPr lang="en-US" sz="2000" b="1" dirty="0"/>
              <a:t>, TES</a:t>
            </a:r>
          </a:p>
          <a:p>
            <a:r>
              <a:rPr lang="en-US" sz="2000" b="1" dirty="0"/>
              <a:t>Alan Melendez, TES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017B9-ECC8-5876-C0D7-AE574082E1F1}"/>
              </a:ext>
            </a:extLst>
          </p:cNvPr>
          <p:cNvSpPr txBox="1"/>
          <p:nvPr/>
        </p:nvSpPr>
        <p:spPr>
          <a:xfrm>
            <a:off x="5721872" y="1037605"/>
            <a:ext cx="5024132" cy="286232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/>
              <a:t>Georgios Vidalakis, UCR-CCPP </a:t>
            </a:r>
          </a:p>
          <a:p>
            <a:r>
              <a:rPr lang="en-US" sz="2000" b="1" dirty="0"/>
              <a:t> Deborah </a:t>
            </a:r>
            <a:r>
              <a:rPr lang="en-US" sz="2000" b="1" dirty="0" err="1"/>
              <a:t>Pagliaccia</a:t>
            </a:r>
            <a:r>
              <a:rPr lang="en-US" sz="2000" b="1" dirty="0"/>
              <a:t>, UCR</a:t>
            </a:r>
          </a:p>
          <a:p>
            <a:r>
              <a:rPr lang="en-US" sz="2000" b="1" dirty="0"/>
              <a:t> Sohrab </a:t>
            </a:r>
            <a:r>
              <a:rPr lang="en-US" sz="2000" b="1" dirty="0" err="1"/>
              <a:t>Bodaghi</a:t>
            </a:r>
            <a:r>
              <a:rPr lang="en-US" sz="2000" b="1" dirty="0"/>
              <a:t>, UCR</a:t>
            </a:r>
          </a:p>
          <a:p>
            <a:r>
              <a:rPr lang="en-US" sz="2000" b="1" dirty="0"/>
              <a:t> Subhas </a:t>
            </a:r>
            <a:r>
              <a:rPr lang="en-US" sz="2000" b="1" dirty="0" err="1"/>
              <a:t>Hajeri</a:t>
            </a:r>
            <a:r>
              <a:rPr lang="en-US" sz="2000" b="1" dirty="0"/>
              <a:t>, CCTEA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Mamoudou</a:t>
            </a:r>
            <a:r>
              <a:rPr lang="en-US" sz="2000" b="1" dirty="0"/>
              <a:t> </a:t>
            </a:r>
            <a:r>
              <a:rPr lang="en-US" sz="2000" b="1" dirty="0" err="1"/>
              <a:t>Setamou</a:t>
            </a:r>
            <a:r>
              <a:rPr lang="en-US" sz="2000" b="1" dirty="0"/>
              <a:t>, TAMUK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Lucita</a:t>
            </a:r>
            <a:r>
              <a:rPr lang="en-US" sz="2000" b="1" dirty="0"/>
              <a:t> (Luci) </a:t>
            </a:r>
            <a:r>
              <a:rPr lang="en-US" sz="2000" b="1" dirty="0" err="1"/>
              <a:t>Kamagai</a:t>
            </a:r>
            <a:r>
              <a:rPr lang="en-US" sz="2000" b="1" dirty="0"/>
              <a:t>, CDFA</a:t>
            </a:r>
          </a:p>
          <a:p>
            <a:r>
              <a:rPr lang="en-US" sz="2000" b="1" dirty="0"/>
              <a:t> Rock </a:t>
            </a:r>
            <a:r>
              <a:rPr lang="en-US" sz="2000" b="1" dirty="0" err="1"/>
              <a:t>Christiano</a:t>
            </a:r>
            <a:r>
              <a:rPr lang="en-US" sz="2000" b="1" dirty="0"/>
              <a:t>, CCPP-Lindcove</a:t>
            </a:r>
          </a:p>
          <a:p>
            <a:r>
              <a:rPr lang="en-US" sz="2000" b="1" dirty="0"/>
              <a:t> Irene </a:t>
            </a:r>
            <a:r>
              <a:rPr lang="en-US" sz="2000" b="1" dirty="0" err="1"/>
              <a:t>Lavagi</a:t>
            </a:r>
            <a:r>
              <a:rPr lang="en-US" sz="2000" b="1" dirty="0"/>
              <a:t>-</a:t>
            </a:r>
            <a:r>
              <a:rPr lang="en-US" sz="2000" b="1" dirty="0" err="1"/>
              <a:t>Craddock,UCR</a:t>
            </a:r>
            <a:r>
              <a:rPr lang="en-US" sz="2000" b="1" dirty="0"/>
              <a:t>-Rubidoux</a:t>
            </a:r>
          </a:p>
          <a:p>
            <a:r>
              <a:rPr lang="en-US" sz="2000" b="1" dirty="0"/>
              <a:t> Greg Greer, UCR, CCPP-Rubidoux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43B6E-D65E-A5DD-A76A-06C9E4D42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42" y="4164363"/>
            <a:ext cx="1960427" cy="155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2A7315-B253-CD39-CFD1-B6ED1D5E2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82" y="4145273"/>
            <a:ext cx="2421401" cy="15544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B5B21E-B684-9560-E059-4D992A995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28" y="4145273"/>
            <a:ext cx="2421401" cy="1554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475487-0E2A-8A3A-A3E0-D70322916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" y="4145273"/>
            <a:ext cx="2879154" cy="1573570"/>
          </a:xfrm>
          <a:prstGeom prst="rect">
            <a:avLst/>
          </a:prstGeom>
        </p:spPr>
      </p:pic>
      <p:pic>
        <p:nvPicPr>
          <p:cNvPr id="1026" name="Picture 2" descr="USDA logo">
            <a:extLst>
              <a:ext uri="{FF2B5EF4-FFF2-40B4-BE49-F238E27FC236}">
                <a16:creationId xmlns:a16="http://schemas.microsoft.com/office/drawing/2014/main" id="{19898030-83CB-5F83-22CB-B3106F45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96" y="4164363"/>
            <a:ext cx="1730228" cy="15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A4609D-2F4C-5883-64A3-5C951B8019C8}"/>
              </a:ext>
            </a:extLst>
          </p:cNvPr>
          <p:cNvSpPr txBox="1"/>
          <p:nvPr/>
        </p:nvSpPr>
        <p:spPr>
          <a:xfrm>
            <a:off x="549622" y="6052457"/>
            <a:ext cx="1069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C0C0C0"/>
                </a:highlight>
              </a:rPr>
              <a:t>Without the Support of Dr. </a:t>
            </a:r>
            <a:r>
              <a:rPr lang="en-US" sz="1800" b="1" dirty="0">
                <a:highlight>
                  <a:srgbClr val="C0C0C0"/>
                </a:highlight>
              </a:rPr>
              <a:t>Georgios Vidalakis and his team, this program would not be possible!</a:t>
            </a:r>
            <a:endParaRPr lang="en-US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16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5647-A4AB-DD1A-870E-8B5BD6E8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48" y="262092"/>
            <a:ext cx="8911687" cy="660374"/>
          </a:xfrm>
        </p:spPr>
        <p:txBody>
          <a:bodyPr/>
          <a:lstStyle/>
          <a:p>
            <a:pPr algn="ctr"/>
            <a:r>
              <a:rPr lang="en-US" dirty="0"/>
              <a:t>Study of Citrus Tissue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3EFB8-5F81-E2E8-92C9-C56B1BCB8F16}"/>
              </a:ext>
            </a:extLst>
          </p:cNvPr>
          <p:cNvSpPr txBox="1"/>
          <p:nvPr/>
        </p:nvSpPr>
        <p:spPr>
          <a:xfrm>
            <a:off x="1649770" y="1542023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What is the best phloem-rich tissue?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93071-1DF5-D7A2-615B-AF222CDF5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69" y="1132007"/>
            <a:ext cx="5507777" cy="57259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1B4C896-59C1-4053-3046-E88359F00817}"/>
              </a:ext>
            </a:extLst>
          </p:cNvPr>
          <p:cNvSpPr/>
          <p:nvPr/>
        </p:nvSpPr>
        <p:spPr>
          <a:xfrm>
            <a:off x="8492149" y="5178581"/>
            <a:ext cx="407407" cy="3711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3DC8D8-1083-8A36-5D7C-A3A0DB042B1A}"/>
              </a:ext>
            </a:extLst>
          </p:cNvPr>
          <p:cNvSpPr/>
          <p:nvPr/>
        </p:nvSpPr>
        <p:spPr>
          <a:xfrm>
            <a:off x="10713935" y="5178580"/>
            <a:ext cx="407407" cy="37119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0D5330-4478-B849-EA6F-A590609B5218}"/>
              </a:ext>
            </a:extLst>
          </p:cNvPr>
          <p:cNvSpPr/>
          <p:nvPr/>
        </p:nvSpPr>
        <p:spPr>
          <a:xfrm>
            <a:off x="9603042" y="5178581"/>
            <a:ext cx="407407" cy="3711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3D3D15-5BAC-C7B9-4AF3-FAE1F99324F8}"/>
              </a:ext>
            </a:extLst>
          </p:cNvPr>
          <p:cNvGrpSpPr/>
          <p:nvPr/>
        </p:nvGrpSpPr>
        <p:grpSpPr>
          <a:xfrm>
            <a:off x="1609183" y="2325845"/>
            <a:ext cx="4648908" cy="1549977"/>
            <a:chOff x="2117000" y="3637066"/>
            <a:chExt cx="4648908" cy="15499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09E510-0DA7-9804-1532-E5223198095A}"/>
                </a:ext>
              </a:extLst>
            </p:cNvPr>
            <p:cNvSpPr/>
            <p:nvPr/>
          </p:nvSpPr>
          <p:spPr>
            <a:xfrm>
              <a:off x="2117001" y="3637066"/>
              <a:ext cx="407407" cy="3711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A0587F-932E-4144-571C-10B0FD801550}"/>
                </a:ext>
              </a:extLst>
            </p:cNvPr>
            <p:cNvSpPr/>
            <p:nvPr/>
          </p:nvSpPr>
          <p:spPr>
            <a:xfrm>
              <a:off x="2117000" y="4226458"/>
              <a:ext cx="407407" cy="37119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10306F-B576-876A-932B-B6968A67B677}"/>
                </a:ext>
              </a:extLst>
            </p:cNvPr>
            <p:cNvSpPr/>
            <p:nvPr/>
          </p:nvSpPr>
          <p:spPr>
            <a:xfrm>
              <a:off x="2117000" y="4815850"/>
              <a:ext cx="407407" cy="371193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F368A7-357D-51AE-0A3D-A43797BDE9E1}"/>
                </a:ext>
              </a:extLst>
            </p:cNvPr>
            <p:cNvSpPr txBox="1"/>
            <p:nvPr/>
          </p:nvSpPr>
          <p:spPr>
            <a:xfrm>
              <a:off x="2607398" y="3638927"/>
              <a:ext cx="3756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CVdI</a:t>
              </a:r>
              <a:r>
                <a:rPr lang="en-US" dirty="0"/>
                <a:t>  25.49 vs 25.88 Bark 0.39 Ct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84BCE2-9256-031F-78F6-5E341BFEFBEC}"/>
                </a:ext>
              </a:extLst>
            </p:cNvPr>
            <p:cNvSpPr txBox="1"/>
            <p:nvPr/>
          </p:nvSpPr>
          <p:spPr>
            <a:xfrm>
              <a:off x="2607397" y="4228319"/>
              <a:ext cx="4158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CVdII</a:t>
              </a:r>
              <a:r>
                <a:rPr lang="en-US" dirty="0"/>
                <a:t>  25.46 vs 25.06 Petiole 0.40 Ct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2A997B-686C-226C-F5D3-9F1210BBD292}"/>
                </a:ext>
              </a:extLst>
            </p:cNvPr>
            <p:cNvSpPr txBox="1"/>
            <p:nvPr/>
          </p:nvSpPr>
          <p:spPr>
            <a:xfrm>
              <a:off x="2607396" y="4809248"/>
              <a:ext cx="3954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CVdIII</a:t>
              </a:r>
              <a:r>
                <a:rPr lang="en-US" dirty="0"/>
                <a:t> 24.74 vs 24.41 Petiole .33 Ct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3C08664-C865-C12E-7A0E-DC834EC799BC}"/>
              </a:ext>
            </a:extLst>
          </p:cNvPr>
          <p:cNvSpPr txBox="1"/>
          <p:nvPr/>
        </p:nvSpPr>
        <p:spPr>
          <a:xfrm>
            <a:off x="1592061" y="4483682"/>
            <a:ext cx="427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 Shifting to Petioles over budwood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C41BF-4689-125D-82CA-92BB823EE087}"/>
              </a:ext>
            </a:extLst>
          </p:cNvPr>
          <p:cNvSpPr txBox="1"/>
          <p:nvPr/>
        </p:nvSpPr>
        <p:spPr>
          <a:xfrm>
            <a:off x="1493820" y="5281062"/>
            <a:ext cx="437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Georgios is working on a complex study of tissue types</a:t>
            </a:r>
          </a:p>
        </p:txBody>
      </p:sp>
    </p:spTree>
    <p:extLst>
      <p:ext uri="{BB962C8B-B14F-4D97-AF65-F5344CB8AC3E}">
        <p14:creationId xmlns:p14="http://schemas.microsoft.com/office/powerpoint/2010/main" val="206886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1877-5EC3-BC50-5FDC-3DBA9C56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874" y="259578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Validation of Bulk Processing with Nursery Pathogens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F700-4F6D-F939-68C1-B22E8CC3F967}"/>
              </a:ext>
            </a:extLst>
          </p:cNvPr>
          <p:cNvSpPr txBox="1"/>
          <p:nvPr/>
        </p:nvSpPr>
        <p:spPr>
          <a:xfrm>
            <a:off x="3733800" y="4505325"/>
            <a:ext cx="6255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Can we maintain sensitivity with bulk processing?</a:t>
            </a:r>
          </a:p>
        </p:txBody>
      </p:sp>
    </p:spTree>
    <p:extLst>
      <p:ext uri="{BB962C8B-B14F-4D97-AF65-F5344CB8AC3E}">
        <p14:creationId xmlns:p14="http://schemas.microsoft.com/office/powerpoint/2010/main" val="312687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D508-ABFD-2B1A-71D2-33B439F1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949" y="419324"/>
            <a:ext cx="8911687" cy="1280890"/>
          </a:xfrm>
        </p:spPr>
        <p:txBody>
          <a:bodyPr/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Non-APSCA(HSV)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Citrus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Exocortis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Viroid, Citrus Bark Cracking Viroid, and Hop Stunt Viroid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5D150F-9137-4D04-AD3A-F1C1D7B8D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815776"/>
              </p:ext>
            </p:extLst>
          </p:nvPr>
        </p:nvGraphicFramePr>
        <p:xfrm>
          <a:off x="773115" y="1745456"/>
          <a:ext cx="5446710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39B349-B2E8-8E3E-CE50-9B3ECAFD3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743326"/>
              </p:ext>
            </p:extLst>
          </p:nvPr>
        </p:nvGraphicFramePr>
        <p:xfrm>
          <a:off x="6219825" y="1790698"/>
          <a:ext cx="5972175" cy="321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6E45BF-067D-9B20-5E90-F08FF1A95A70}"/>
              </a:ext>
            </a:extLst>
          </p:cNvPr>
          <p:cNvSpPr txBox="1"/>
          <p:nvPr/>
        </p:nvSpPr>
        <p:spPr>
          <a:xfrm>
            <a:off x="2144524" y="4960143"/>
            <a:ext cx="8684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 one simulates an infected citrus tree with dilutions ranging from 2^2x to 2^14x of positive control in a group of healthy trees ranging from 1 tree to 20 trees, we see no loss in sensitivity (2^14 = 16,384 dilution). 1.2 gram sample is standard.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661E9-0843-F9E3-86D7-A19B489967D8}"/>
              </a:ext>
            </a:extLst>
          </p:cNvPr>
          <p:cNvSpPr txBox="1"/>
          <p:nvPr/>
        </p:nvSpPr>
        <p:spPr>
          <a:xfrm>
            <a:off x="2505547" y="6180241"/>
            <a:ext cx="7815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00B0F0"/>
                </a:solidFill>
              </a:rPr>
              <a:t>Cq</a:t>
            </a:r>
            <a:r>
              <a:rPr lang="en-US" i="1" dirty="0">
                <a:solidFill>
                  <a:srgbClr val="00B0F0"/>
                </a:solidFill>
              </a:rPr>
              <a:t> is flat across a range of bulk samples showing no loss in sensitivity </a:t>
            </a:r>
          </a:p>
        </p:txBody>
      </p:sp>
    </p:spTree>
    <p:extLst>
      <p:ext uri="{BB962C8B-B14F-4D97-AF65-F5344CB8AC3E}">
        <p14:creationId xmlns:p14="http://schemas.microsoft.com/office/powerpoint/2010/main" val="360561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0406-9FB0-FAD0-07CF-F817B580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493" y="552908"/>
            <a:ext cx="8911687" cy="9520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APSCA SYBR - Green</a:t>
            </a:r>
            <a:br>
              <a:rPr lang="en-US" dirty="0"/>
            </a:br>
            <a:r>
              <a:rPr lang="en-US" sz="2000" kern="100" dirty="0">
                <a:effectLst/>
              </a:rPr>
              <a:t>Citrus bent leaf viroid, Citrus dwarfing viroid, Citrus viroid V, and Citrus viroid VI </a:t>
            </a:r>
            <a:br>
              <a:rPr lang="en-US" sz="2000" kern="100" dirty="0">
                <a:effectLst/>
              </a:rPr>
            </a:br>
            <a:br>
              <a:rPr lang="en-US" sz="2000" kern="100" dirty="0">
                <a:effectLst/>
              </a:rPr>
            </a:b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B1BC68-1868-4E00-3CB4-3B3EECFD5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003148"/>
              </p:ext>
            </p:extLst>
          </p:nvPr>
        </p:nvGraphicFramePr>
        <p:xfrm>
          <a:off x="5925869" y="4191064"/>
          <a:ext cx="5162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36BE92-6763-B328-F976-E9E93564C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70996"/>
              </p:ext>
            </p:extLst>
          </p:nvPr>
        </p:nvGraphicFramePr>
        <p:xfrm>
          <a:off x="5818456" y="1704975"/>
          <a:ext cx="5945186" cy="228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">
                  <a:extLst>
                    <a:ext uri="{9D8B030D-6E8A-4147-A177-3AD203B41FA5}">
                      <a16:colId xmlns:a16="http://schemas.microsoft.com/office/drawing/2014/main" val="1211792979"/>
                    </a:ext>
                  </a:extLst>
                </a:gridCol>
                <a:gridCol w="2091136">
                  <a:extLst>
                    <a:ext uri="{9D8B030D-6E8A-4147-A177-3AD203B41FA5}">
                      <a16:colId xmlns:a16="http://schemas.microsoft.com/office/drawing/2014/main" val="1050080287"/>
                    </a:ext>
                  </a:extLst>
                </a:gridCol>
                <a:gridCol w="1057896">
                  <a:extLst>
                    <a:ext uri="{9D8B030D-6E8A-4147-A177-3AD203B41FA5}">
                      <a16:colId xmlns:a16="http://schemas.microsoft.com/office/drawing/2014/main" val="4102251800"/>
                    </a:ext>
                  </a:extLst>
                </a:gridCol>
                <a:gridCol w="723824">
                  <a:extLst>
                    <a:ext uri="{9D8B030D-6E8A-4147-A177-3AD203B41FA5}">
                      <a16:colId xmlns:a16="http://schemas.microsoft.com/office/drawing/2014/main" val="944961340"/>
                    </a:ext>
                  </a:extLst>
                </a:gridCol>
                <a:gridCol w="495541">
                  <a:extLst>
                    <a:ext uri="{9D8B030D-6E8A-4147-A177-3AD203B41FA5}">
                      <a16:colId xmlns:a16="http://schemas.microsoft.com/office/drawing/2014/main" val="2384450957"/>
                    </a:ext>
                  </a:extLst>
                </a:gridCol>
                <a:gridCol w="723504">
                  <a:extLst>
                    <a:ext uri="{9D8B030D-6E8A-4147-A177-3AD203B41FA5}">
                      <a16:colId xmlns:a16="http://schemas.microsoft.com/office/drawing/2014/main" val="1529903979"/>
                    </a:ext>
                  </a:extLst>
                </a:gridCol>
                <a:gridCol w="556423">
                  <a:extLst>
                    <a:ext uri="{9D8B030D-6E8A-4147-A177-3AD203B41FA5}">
                      <a16:colId xmlns:a16="http://schemas.microsoft.com/office/drawing/2014/main" val="247328026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25717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Pathogen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Abbreviation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Group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Ct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Peak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Area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extLst>
                  <a:ext uri="{0D108BD9-81ED-4DB2-BD59-A6C34878D82A}">
                    <a16:rowId xmlns:a16="http://schemas.microsoft.com/office/drawing/2014/main" val="73022565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bent leaf viroid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CBLVd</a:t>
                      </a:r>
                      <a:r>
                        <a:rPr lang="en-US" sz="1000" kern="0" dirty="0">
                          <a:effectLst/>
                        </a:rPr>
                        <a:t>  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21.36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73.9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7618065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86.5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358.49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972499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89.5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607.06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888459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bent leaf viroid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CDVd</a:t>
                      </a:r>
                      <a:r>
                        <a:rPr lang="en-US" sz="1000" kern="0" dirty="0">
                          <a:effectLst/>
                        </a:rPr>
                        <a:t>   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19.86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94.97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0626954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309.38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333498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863.98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8948955"/>
                  </a:ext>
                </a:extLst>
              </a:tr>
              <a:tr h="177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Citrus bent leaf viroid 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CDVd</a:t>
                      </a:r>
                      <a:r>
                        <a:rPr lang="en-US" sz="1000" kern="0" dirty="0">
                          <a:effectLst/>
                        </a:rPr>
                        <a:t>   I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APSCA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19.89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199346"/>
                  </a:ext>
                </a:extLst>
              </a:tr>
              <a:tr h="245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134.24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4597666"/>
                  </a:ext>
                </a:extLst>
              </a:tr>
              <a:tr h="245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366.62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865942"/>
                  </a:ext>
                </a:extLst>
              </a:tr>
              <a:tr h="2457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indent="2768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6" marR="5920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984.7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0438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77CD5D-EBCF-C8DD-7670-641D8156AB41}"/>
              </a:ext>
            </a:extLst>
          </p:cNvPr>
          <p:cNvSpPr txBox="1"/>
          <p:nvPr/>
        </p:nvSpPr>
        <p:spPr>
          <a:xfrm>
            <a:off x="1692997" y="2286588"/>
            <a:ext cx="3983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APSCA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Industry using SYBR Green on </a:t>
            </a:r>
            <a:r>
              <a:rPr lang="en-US" dirty="0" err="1"/>
              <a:t>Viroids</a:t>
            </a:r>
            <a:r>
              <a:rPr lang="en-US" dirty="0"/>
              <a:t> to allow multiple pathogens to be combined.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SYBR has a problem with false binding with Bulk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Larger bulk samples showed the problem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Solution is to move to probes</a:t>
            </a:r>
          </a:p>
        </p:txBody>
      </p:sp>
    </p:spTree>
    <p:extLst>
      <p:ext uri="{BB962C8B-B14F-4D97-AF65-F5344CB8AC3E}">
        <p14:creationId xmlns:p14="http://schemas.microsoft.com/office/powerpoint/2010/main" val="3944533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C5C6-FCBC-129C-C396-3F66FA3F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356" y="95452"/>
            <a:ext cx="8911687" cy="7882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Investigating larger bulk sample weights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298F0-D341-F524-BF58-2D971B67627C}"/>
              </a:ext>
            </a:extLst>
          </p:cNvPr>
          <p:cNvSpPr txBox="1"/>
          <p:nvPr/>
        </p:nvSpPr>
        <p:spPr>
          <a:xfrm>
            <a:off x="732657" y="1384972"/>
            <a:ext cx="3538234" cy="47875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COX DNA:</a:t>
            </a:r>
            <a:endParaRPr lang="en-US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1.2 gram 2X=12.745 Ct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2.4 gram </a:t>
            </a:r>
            <a:r>
              <a:rPr lang="it-IT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2X =11.46 Ct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Difference =1.285 </a:t>
            </a:r>
            <a:r>
              <a:rPr lang="it-IT" sz="1400" kern="100" dirty="0">
                <a:solidFill>
                  <a:srgbClr val="00B0F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Twice DNA </a:t>
            </a:r>
          </a:p>
          <a:p>
            <a:pPr marL="0" lvl="1">
              <a:lnSpc>
                <a:spcPct val="115000"/>
              </a:lnSpc>
            </a:pPr>
            <a:r>
              <a:rPr lang="it-IT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NDA</a:t>
            </a:r>
            <a:r>
              <a:rPr lang="it-IT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RNA:</a:t>
            </a:r>
          </a:p>
          <a:p>
            <a:pPr marL="800100" lvl="2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1.2 gram 2X = 25.845 Ct</a:t>
            </a:r>
          </a:p>
          <a:p>
            <a:pPr marL="800100" lvl="2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2.4 gram 2X =24.09 Ct</a:t>
            </a:r>
          </a:p>
          <a:p>
            <a:pPr marL="800100" lvl="2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Difference =1.75 </a:t>
            </a:r>
            <a:r>
              <a:rPr lang="it-IT" sz="1400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Twice+ RNA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2.8 Gram Sample Cox Inhibition: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1X Power 1.92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8X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2X Cox 2.02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2X to 1X Cox .985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1X Over/</a:t>
            </a: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nder Ratio 0.57 vs 0.40</a:t>
            </a:r>
          </a:p>
          <a:p>
            <a:pPr>
              <a:lnSpc>
                <a:spcPct val="115000"/>
              </a:lnSpc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2.8 Gram Sample NAD Inhibition: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1X Power 1.40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8x to 2X NAD 2.05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2X to 1X  NAD  .96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1X Over/Under Ratio 0.80 vs 0.77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4F4939-C706-448C-261E-BB6253230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59733"/>
              </p:ext>
            </p:extLst>
          </p:nvPr>
        </p:nvGraphicFramePr>
        <p:xfrm>
          <a:off x="3621386" y="685435"/>
          <a:ext cx="8492993" cy="3407113"/>
        </p:xfrm>
        <a:graphic>
          <a:graphicData uri="http://schemas.openxmlformats.org/drawingml/2006/table">
            <a:tbl>
              <a:tblPr/>
              <a:tblGrid>
                <a:gridCol w="659117">
                  <a:extLst>
                    <a:ext uri="{9D8B030D-6E8A-4147-A177-3AD203B41FA5}">
                      <a16:colId xmlns:a16="http://schemas.microsoft.com/office/drawing/2014/main" val="4121989872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1104191827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3413990346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35782161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3305427342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2050218417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3339506986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4149896011"/>
                    </a:ext>
                  </a:extLst>
                </a:gridCol>
                <a:gridCol w="686579">
                  <a:extLst>
                    <a:ext uri="{9D8B030D-6E8A-4147-A177-3AD203B41FA5}">
                      <a16:colId xmlns:a16="http://schemas.microsoft.com/office/drawing/2014/main" val="1703621958"/>
                    </a:ext>
                  </a:extLst>
                </a:gridCol>
                <a:gridCol w="607622">
                  <a:extLst>
                    <a:ext uri="{9D8B030D-6E8A-4147-A177-3AD203B41FA5}">
                      <a16:colId xmlns:a16="http://schemas.microsoft.com/office/drawing/2014/main" val="2109924440"/>
                    </a:ext>
                  </a:extLst>
                </a:gridCol>
                <a:gridCol w="607622">
                  <a:extLst>
                    <a:ext uri="{9D8B030D-6E8A-4147-A177-3AD203B41FA5}">
                      <a16:colId xmlns:a16="http://schemas.microsoft.com/office/drawing/2014/main" val="2728619789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2487414258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val="2542536420"/>
                    </a:ext>
                  </a:extLst>
                </a:gridCol>
              </a:tblGrid>
              <a:tr h="5286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05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 - Cox1 - Probe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Ratio_Over_Under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 - Cox1 - Probe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Ratio_Over_Under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 - Cox1 - Probe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Ratio_Over_Under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470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11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942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61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548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976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15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537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0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841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3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44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38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684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4D79DE-7D93-28EB-A119-FC7D0CF31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49254"/>
              </p:ext>
            </p:extLst>
          </p:nvPr>
        </p:nvGraphicFramePr>
        <p:xfrm>
          <a:off x="4270891" y="3811893"/>
          <a:ext cx="7843488" cy="3078480"/>
        </p:xfrm>
        <a:graphic>
          <a:graphicData uri="http://schemas.openxmlformats.org/drawingml/2006/table">
            <a:tbl>
              <a:tblPr/>
              <a:tblGrid>
                <a:gridCol w="653624">
                  <a:extLst>
                    <a:ext uri="{9D8B030D-6E8A-4147-A177-3AD203B41FA5}">
                      <a16:colId xmlns:a16="http://schemas.microsoft.com/office/drawing/2014/main" val="3668638682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2098469979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3804318975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2851771904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792696437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3942969636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2065900428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1823386895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395770886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2244702051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75334024"/>
                    </a:ext>
                  </a:extLst>
                </a:gridCol>
                <a:gridCol w="653624">
                  <a:extLst>
                    <a:ext uri="{9D8B030D-6E8A-4147-A177-3AD203B41FA5}">
                      <a16:colId xmlns:a16="http://schemas.microsoft.com/office/drawing/2014/main" val="144940424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09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 - NAD5 - Probe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Ratio_Over_Under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 - NAD5 - Probe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Ratio_Over_Under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 - NAD5 - Probe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Ratio_Over_Under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Difference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25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608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534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148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36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544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70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1798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42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769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36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629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78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6360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B18C76-D806-DDB1-5267-D24D645FACB4}"/>
              </a:ext>
            </a:extLst>
          </p:cNvPr>
          <p:cNvSpPr txBox="1"/>
          <p:nvPr/>
        </p:nvSpPr>
        <p:spPr>
          <a:xfrm>
            <a:off x="3217276" y="683628"/>
            <a:ext cx="5833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Move to 2.8 Gram samples for more sensitivity</a:t>
            </a:r>
          </a:p>
        </p:txBody>
      </p:sp>
    </p:spTree>
    <p:extLst>
      <p:ext uri="{BB962C8B-B14F-4D97-AF65-F5344CB8AC3E}">
        <p14:creationId xmlns:p14="http://schemas.microsoft.com/office/powerpoint/2010/main" val="426279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A82E-2216-F2EF-60BE-177F389F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49" y="624110"/>
            <a:ext cx="8911687" cy="100895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E7E5B1-8E1A-7BD6-40F5-C3AC490E1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833210"/>
              </p:ext>
            </p:extLst>
          </p:nvPr>
        </p:nvGraphicFramePr>
        <p:xfrm>
          <a:off x="6298816" y="1849996"/>
          <a:ext cx="5397885" cy="3005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53733B4-4993-94D2-CEB1-D94D0E6D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37" y="1849996"/>
            <a:ext cx="5000479" cy="30056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766A22-CAAA-4564-C372-4639E45095AC}"/>
              </a:ext>
            </a:extLst>
          </p:cNvPr>
          <p:cNvSpPr txBox="1">
            <a:spLocks/>
          </p:cNvSpPr>
          <p:nvPr/>
        </p:nvSpPr>
        <p:spPr>
          <a:xfrm>
            <a:off x="1773774" y="519335"/>
            <a:ext cx="8911687" cy="1008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Vein enation</a:t>
            </a:r>
          </a:p>
          <a:p>
            <a:pPr algn="ctr"/>
            <a:r>
              <a:rPr lang="en-US" sz="2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</a:rPr>
              <a:t>(CVEV)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056ED-3015-9336-8F34-9239D7DB3C67}"/>
              </a:ext>
            </a:extLst>
          </p:cNvPr>
          <p:cNvSpPr txBox="1"/>
          <p:nvPr/>
        </p:nvSpPr>
        <p:spPr>
          <a:xfrm>
            <a:off x="1841359" y="4898683"/>
            <a:ext cx="810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you simulate one infected citrus tree with dilutions ranging from 2^4x to 2^14x of positive control in a group of healthy trees ranging from 1 tree to 20 trees, we see no loss in sensitivity (2^14 = 16,384 dilution).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5157C-33D8-A9C5-7B0E-9669DE80ACA3}"/>
              </a:ext>
            </a:extLst>
          </p:cNvPr>
          <p:cNvSpPr txBox="1"/>
          <p:nvPr/>
        </p:nvSpPr>
        <p:spPr>
          <a:xfrm>
            <a:off x="2055137" y="6049224"/>
            <a:ext cx="777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Cq</a:t>
            </a:r>
            <a:r>
              <a:rPr lang="en-US" dirty="0">
                <a:solidFill>
                  <a:srgbClr val="00B0F0"/>
                </a:solidFill>
              </a:rPr>
              <a:t> is flat across a range of bulk samples showing no loss in sensitivity </a:t>
            </a:r>
          </a:p>
        </p:txBody>
      </p:sp>
    </p:spTree>
    <p:extLst>
      <p:ext uri="{BB962C8B-B14F-4D97-AF65-F5344CB8AC3E}">
        <p14:creationId xmlns:p14="http://schemas.microsoft.com/office/powerpoint/2010/main" val="12280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5A8F-FAE8-0F46-33B2-2A8B3961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038" y="406812"/>
            <a:ext cx="8911687" cy="860658"/>
          </a:xfrm>
        </p:spPr>
        <p:txBody>
          <a:bodyPr/>
          <a:lstStyle/>
          <a:p>
            <a:pPr algn="ctr"/>
            <a:r>
              <a:rPr lang="en-US" dirty="0"/>
              <a:t>UCR/TES Experimental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76974-35F5-F201-F826-7540EB6DD188}"/>
              </a:ext>
            </a:extLst>
          </p:cNvPr>
          <p:cNvSpPr txBox="1"/>
          <p:nvPr/>
        </p:nvSpPr>
        <p:spPr>
          <a:xfrm>
            <a:off x="6236219" y="1214879"/>
            <a:ext cx="6097508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1 (Bag1)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48 Leaves + 4 Budwood 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0.25 Petiole (P1) and Budwood (B1) Sample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2 (Bag2)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48 Leaves + 4 Budwood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0.25 Petiole (P2) and Budwood (B2) Sample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3 (Bag3)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48 Leaves + 4 Budwood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0.25 Petiole (P3) and Budwood (B3) Sample</a:t>
            </a:r>
          </a:p>
          <a:p>
            <a:pPr>
              <a:lnSpc>
                <a:spcPct val="107000"/>
              </a:lnSpc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4 (Bag4)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12 Leaves per side + 1 budwood (use leaves from budwood)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48 Leaves + 4 Budwood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0.25 Petiole (P4) and Budwood (B4) Sample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867701-9C80-D6DD-C376-0A8E029D6657}"/>
              </a:ext>
            </a:extLst>
          </p:cNvPr>
          <p:cNvGrpSpPr/>
          <p:nvPr/>
        </p:nvGrpSpPr>
        <p:grpSpPr>
          <a:xfrm>
            <a:off x="2209202" y="1181966"/>
            <a:ext cx="4105792" cy="2654027"/>
            <a:chOff x="2209202" y="1452900"/>
            <a:chExt cx="4105792" cy="26540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5DB928-B03B-DE55-8FC9-DCA535DB0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62" y="1817633"/>
              <a:ext cx="980997" cy="1423894"/>
            </a:xfrm>
            <a:prstGeom prst="rect">
              <a:avLst/>
            </a:prstGeom>
          </p:spPr>
        </p:pic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B0F2322A-EAE8-9E77-D6F9-CA2EF08992DC}"/>
                </a:ext>
              </a:extLst>
            </p:cNvPr>
            <p:cNvSpPr/>
            <p:nvPr/>
          </p:nvSpPr>
          <p:spPr>
            <a:xfrm>
              <a:off x="4363771" y="1817632"/>
              <a:ext cx="425512" cy="1611367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Arrow: Curved Left 9">
              <a:extLst>
                <a:ext uri="{FF2B5EF4-FFF2-40B4-BE49-F238E27FC236}">
                  <a16:creationId xmlns:a16="http://schemas.microsoft.com/office/drawing/2014/main" id="{BD616D91-7AD3-EF6B-3CE8-C09A3676C1F5}"/>
                </a:ext>
              </a:extLst>
            </p:cNvPr>
            <p:cNvSpPr/>
            <p:nvPr/>
          </p:nvSpPr>
          <p:spPr>
            <a:xfrm rot="10800000">
              <a:off x="3110677" y="1802038"/>
              <a:ext cx="425512" cy="1590805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67DF13-BE76-2946-D252-53ACF1721E16}"/>
                </a:ext>
              </a:extLst>
            </p:cNvPr>
            <p:cNvSpPr txBox="1"/>
            <p:nvPr/>
          </p:nvSpPr>
          <p:spPr>
            <a:xfrm>
              <a:off x="3559954" y="1452900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North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CB60C2-0588-E66A-939F-DCF7CCF5CCC2}"/>
                </a:ext>
              </a:extLst>
            </p:cNvPr>
            <p:cNvSpPr txBox="1"/>
            <p:nvPr/>
          </p:nvSpPr>
          <p:spPr>
            <a:xfrm>
              <a:off x="2209202" y="2344914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2EC52A-1209-0A95-FDDD-5A7F5A75C0ED}"/>
                </a:ext>
              </a:extLst>
            </p:cNvPr>
            <p:cNvSpPr txBox="1"/>
            <p:nvPr/>
          </p:nvSpPr>
          <p:spPr>
            <a:xfrm>
              <a:off x="4924394" y="2412775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276AD7-E6B6-486D-ED18-0BBE4E58FE69}"/>
                </a:ext>
              </a:extLst>
            </p:cNvPr>
            <p:cNvSpPr txBox="1"/>
            <p:nvPr/>
          </p:nvSpPr>
          <p:spPr>
            <a:xfrm>
              <a:off x="3567139" y="344459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South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6B54B1-9C23-506B-246C-2633C944FDEC}"/>
                </a:ext>
              </a:extLst>
            </p:cNvPr>
            <p:cNvSpPr txBox="1"/>
            <p:nvPr/>
          </p:nvSpPr>
          <p:spPr>
            <a:xfrm>
              <a:off x="2263885" y="3737595"/>
              <a:ext cx="4051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Healthy Citrus Tree = 1 Bulk Sample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15134D-4518-945C-61CB-628696325D72}"/>
              </a:ext>
            </a:extLst>
          </p:cNvPr>
          <p:cNvSpPr txBox="1"/>
          <p:nvPr/>
        </p:nvSpPr>
        <p:spPr>
          <a:xfrm>
            <a:off x="2028968" y="2619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Triple Inoculated Citrus Tree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C7E52D-7BB0-4B4A-1842-2A7BAD3C7100}"/>
              </a:ext>
            </a:extLst>
          </p:cNvPr>
          <p:cNvGrpSpPr/>
          <p:nvPr/>
        </p:nvGrpSpPr>
        <p:grpSpPr>
          <a:xfrm>
            <a:off x="1518870" y="4014136"/>
            <a:ext cx="5118709" cy="2666996"/>
            <a:chOff x="1429563" y="1452900"/>
            <a:chExt cx="5118709" cy="266699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A7B21A-0A18-D506-B836-ADDCA44D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62" y="1817633"/>
              <a:ext cx="980997" cy="1423894"/>
            </a:xfrm>
            <a:prstGeom prst="rect">
              <a:avLst/>
            </a:prstGeom>
          </p:spPr>
        </p:pic>
        <p:sp>
          <p:nvSpPr>
            <p:cNvPr id="21" name="Arrow: Curved Left 20">
              <a:extLst>
                <a:ext uri="{FF2B5EF4-FFF2-40B4-BE49-F238E27FC236}">
                  <a16:creationId xmlns:a16="http://schemas.microsoft.com/office/drawing/2014/main" id="{AEBF5469-2CB2-E8C4-BA37-22D5066498A9}"/>
                </a:ext>
              </a:extLst>
            </p:cNvPr>
            <p:cNvSpPr/>
            <p:nvPr/>
          </p:nvSpPr>
          <p:spPr>
            <a:xfrm>
              <a:off x="4363771" y="1817632"/>
              <a:ext cx="425512" cy="1611367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Arrow: Curved Left 21">
              <a:extLst>
                <a:ext uri="{FF2B5EF4-FFF2-40B4-BE49-F238E27FC236}">
                  <a16:creationId xmlns:a16="http://schemas.microsoft.com/office/drawing/2014/main" id="{35A3D3FB-C71B-B080-07F3-1194170EF54F}"/>
                </a:ext>
              </a:extLst>
            </p:cNvPr>
            <p:cNvSpPr/>
            <p:nvPr/>
          </p:nvSpPr>
          <p:spPr>
            <a:xfrm rot="10800000">
              <a:off x="3110677" y="1802038"/>
              <a:ext cx="425512" cy="1590805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326286-CB52-0DF8-9DE3-43845A9EBF9E}"/>
                </a:ext>
              </a:extLst>
            </p:cNvPr>
            <p:cNvSpPr txBox="1"/>
            <p:nvPr/>
          </p:nvSpPr>
          <p:spPr>
            <a:xfrm>
              <a:off x="3559954" y="1452900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North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7028ED-2674-3C7D-990B-4C9EDFDDD0F2}"/>
                </a:ext>
              </a:extLst>
            </p:cNvPr>
            <p:cNvSpPr txBox="1"/>
            <p:nvPr/>
          </p:nvSpPr>
          <p:spPr>
            <a:xfrm>
              <a:off x="2209202" y="2344914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West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3DF349-261E-D42D-FC3E-494C305B2ED4}"/>
                </a:ext>
              </a:extLst>
            </p:cNvPr>
            <p:cNvSpPr txBox="1"/>
            <p:nvPr/>
          </p:nvSpPr>
          <p:spPr>
            <a:xfrm>
              <a:off x="4924394" y="2412775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East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5DA456-F4A9-698F-AC05-1B875809D401}"/>
                </a:ext>
              </a:extLst>
            </p:cNvPr>
            <p:cNvSpPr txBox="1"/>
            <p:nvPr/>
          </p:nvSpPr>
          <p:spPr>
            <a:xfrm>
              <a:off x="3567139" y="344459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South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C78D5A-E2ED-85D9-32BF-BD026DC59F20}"/>
                </a:ext>
              </a:extLst>
            </p:cNvPr>
            <p:cNvSpPr txBox="1"/>
            <p:nvPr/>
          </p:nvSpPr>
          <p:spPr>
            <a:xfrm>
              <a:off x="1429563" y="3750564"/>
              <a:ext cx="5118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Triple Inoculated Citrus Tree = 1 Bulk Sample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35F84E-44F1-F77B-5CEE-8B97DC746E2C}"/>
              </a:ext>
            </a:extLst>
          </p:cNvPr>
          <p:cNvSpPr txBox="1"/>
          <p:nvPr/>
        </p:nvSpPr>
        <p:spPr>
          <a:xfrm>
            <a:off x="10096339" y="463763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192 Petioles/Bulk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16 Trees/Bulk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50C9A-DC43-173C-636B-897A2A786FAC}"/>
              </a:ext>
            </a:extLst>
          </p:cNvPr>
          <p:cNvSpPr txBox="1"/>
          <p:nvPr/>
        </p:nvSpPr>
        <p:spPr>
          <a:xfrm>
            <a:off x="677603" y="143459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 Gram Bulk Sample</a:t>
            </a:r>
          </a:p>
        </p:txBody>
      </p:sp>
    </p:spTree>
    <p:extLst>
      <p:ext uri="{BB962C8B-B14F-4D97-AF65-F5344CB8AC3E}">
        <p14:creationId xmlns:p14="http://schemas.microsoft.com/office/powerpoint/2010/main" val="208244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81D1-805F-741A-1D64-A3661546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4" y="42780"/>
            <a:ext cx="8911687" cy="6181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UCR – TES Non-APSCA Bulk vs Individual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EB24FE-4CAC-91D9-D220-076323AE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44" y="1134721"/>
            <a:ext cx="5359256" cy="557158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4187C3A-09BC-0AE3-F62F-98CFF3BE3690}"/>
              </a:ext>
            </a:extLst>
          </p:cNvPr>
          <p:cNvSpPr/>
          <p:nvPr/>
        </p:nvSpPr>
        <p:spPr>
          <a:xfrm>
            <a:off x="9946664" y="5059380"/>
            <a:ext cx="470780" cy="16152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0FD249-857C-F13B-AE6F-18D74C16FD3C}"/>
              </a:ext>
            </a:extLst>
          </p:cNvPr>
          <p:cNvSpPr/>
          <p:nvPr/>
        </p:nvSpPr>
        <p:spPr>
          <a:xfrm>
            <a:off x="7803144" y="5059380"/>
            <a:ext cx="470780" cy="161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14D196-101C-1AE1-1885-64BFBF3366C9}"/>
              </a:ext>
            </a:extLst>
          </p:cNvPr>
          <p:cNvSpPr/>
          <p:nvPr/>
        </p:nvSpPr>
        <p:spPr>
          <a:xfrm>
            <a:off x="7640182" y="3205234"/>
            <a:ext cx="470780" cy="1615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8EE26-95D0-2174-55CF-191BF541A95C}"/>
              </a:ext>
            </a:extLst>
          </p:cNvPr>
          <p:cNvSpPr txBox="1"/>
          <p:nvPr/>
        </p:nvSpPr>
        <p:spPr>
          <a:xfrm>
            <a:off x="3027756" y="670108"/>
            <a:ext cx="621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16.35-11.83=4.52    </a:t>
            </a:r>
            <a:r>
              <a:rPr lang="en-US" dirty="0">
                <a:solidFill>
                  <a:srgbClr val="00B0F0"/>
                </a:solidFill>
              </a:rPr>
              <a:t>25.46-20.02=5.44   </a:t>
            </a:r>
            <a:r>
              <a:rPr lang="en-US" dirty="0">
                <a:solidFill>
                  <a:srgbClr val="FF0000"/>
                </a:solidFill>
              </a:rPr>
              <a:t>15.3-11.02 = 4.28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DD3BC-BF43-FB14-8657-D25DCE0BC671}"/>
              </a:ext>
            </a:extLst>
          </p:cNvPr>
          <p:cNvSpPr txBox="1"/>
          <p:nvPr/>
        </p:nvSpPr>
        <p:spPr>
          <a:xfrm>
            <a:off x="1743988" y="660903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2^4=16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E0DE0-AB9C-3CC5-C795-27F8537F1E89}"/>
              </a:ext>
            </a:extLst>
          </p:cNvPr>
          <p:cNvSpPr txBox="1"/>
          <p:nvPr/>
        </p:nvSpPr>
        <p:spPr>
          <a:xfrm>
            <a:off x="9072493" y="639330"/>
            <a:ext cx="327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2^5=32X Pathogen RNA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8DA612-2735-CFEA-0B4B-740CA8440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93895"/>
              </p:ext>
            </p:extLst>
          </p:nvPr>
        </p:nvGraphicFramePr>
        <p:xfrm>
          <a:off x="1615746" y="1134721"/>
          <a:ext cx="5239090" cy="4677605"/>
        </p:xfrm>
        <a:graphic>
          <a:graphicData uri="http://schemas.openxmlformats.org/drawingml/2006/table">
            <a:tbl>
              <a:tblPr/>
              <a:tblGrid>
                <a:gridCol w="601978">
                  <a:extLst>
                    <a:ext uri="{9D8B030D-6E8A-4147-A177-3AD203B41FA5}">
                      <a16:colId xmlns:a16="http://schemas.microsoft.com/office/drawing/2014/main" val="1708235073"/>
                    </a:ext>
                  </a:extLst>
                </a:gridCol>
                <a:gridCol w="601978">
                  <a:extLst>
                    <a:ext uri="{9D8B030D-6E8A-4147-A177-3AD203B41FA5}">
                      <a16:colId xmlns:a16="http://schemas.microsoft.com/office/drawing/2014/main" val="1239788181"/>
                    </a:ext>
                  </a:extLst>
                </a:gridCol>
                <a:gridCol w="1025244">
                  <a:extLst>
                    <a:ext uri="{9D8B030D-6E8A-4147-A177-3AD203B41FA5}">
                      <a16:colId xmlns:a16="http://schemas.microsoft.com/office/drawing/2014/main" val="2937928129"/>
                    </a:ext>
                  </a:extLst>
                </a:gridCol>
                <a:gridCol w="601978">
                  <a:extLst>
                    <a:ext uri="{9D8B030D-6E8A-4147-A177-3AD203B41FA5}">
                      <a16:colId xmlns:a16="http://schemas.microsoft.com/office/drawing/2014/main" val="3871083698"/>
                    </a:ext>
                  </a:extLst>
                </a:gridCol>
                <a:gridCol w="601978">
                  <a:extLst>
                    <a:ext uri="{9D8B030D-6E8A-4147-A177-3AD203B41FA5}">
                      <a16:colId xmlns:a16="http://schemas.microsoft.com/office/drawing/2014/main" val="3283398831"/>
                    </a:ext>
                  </a:extLst>
                </a:gridCol>
                <a:gridCol w="601978">
                  <a:extLst>
                    <a:ext uri="{9D8B030D-6E8A-4147-A177-3AD203B41FA5}">
                      <a16:colId xmlns:a16="http://schemas.microsoft.com/office/drawing/2014/main" val="848094823"/>
                    </a:ext>
                  </a:extLst>
                </a:gridCol>
                <a:gridCol w="601978">
                  <a:extLst>
                    <a:ext uri="{9D8B030D-6E8A-4147-A177-3AD203B41FA5}">
                      <a16:colId xmlns:a16="http://schemas.microsoft.com/office/drawing/2014/main" val="2283934089"/>
                    </a:ext>
                  </a:extLst>
                </a:gridCol>
                <a:gridCol w="601978">
                  <a:extLst>
                    <a:ext uri="{9D8B030D-6E8A-4147-A177-3AD203B41FA5}">
                      <a16:colId xmlns:a16="http://schemas.microsoft.com/office/drawing/2014/main" val="3771328474"/>
                    </a:ext>
                  </a:extLst>
                </a:gridCol>
              </a:tblGrid>
              <a:tr h="16537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E2-BN403 | 10C-R8T20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82389"/>
                  </a:ext>
                </a:extLst>
              </a:tr>
              <a:tr h="165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Target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Dilution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Cq (n=3)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378610"/>
                  </a:ext>
                </a:extLst>
              </a:tr>
              <a:tr h="165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40885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HSVd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1690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49478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Undetermined*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4423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3943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Cox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21.14**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1.41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0.12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0.65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79701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11.83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0.18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2.06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0.64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15101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14.31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2.09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0.43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73535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0.17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2.13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63458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NAD5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21.31**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11429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19.07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0.77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11035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23.05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0.66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6484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22.53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0.66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4159"/>
                  </a:ext>
                </a:extLst>
              </a:tr>
              <a:tr h="1653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Target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Dilution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Cq (n=3)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Power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Ratio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999945"/>
                  </a:ext>
                </a:extLst>
              </a:tr>
              <a:tr h="165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78390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HSVd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0.29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1.97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0.85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63448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0.69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92942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22.04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2.27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0.71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0.05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04444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23.12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2.03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0.76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17805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Cox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0.09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2597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11.02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0.59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02212"/>
                  </a:ext>
                </a:extLst>
              </a:tr>
              <a:tr h="15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13.1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84179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2.19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30133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NAD5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25.01**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0.88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1.64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0.71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80760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19.23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0.66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42913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21.69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0.41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0.14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0.56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97442"/>
                  </a:ext>
                </a:extLst>
              </a:tr>
              <a:tr h="165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22.35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1.62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0.06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0.61</a:t>
                      </a:r>
                    </a:p>
                  </a:txBody>
                  <a:tcPr marL="6542" marR="6542" marT="65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542" marR="6542" marT="654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843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911790-7490-FB1C-2217-0AFF94DE925C}"/>
              </a:ext>
            </a:extLst>
          </p:cNvPr>
          <p:cNvSpPr txBox="1"/>
          <p:nvPr/>
        </p:nvSpPr>
        <p:spPr>
          <a:xfrm>
            <a:off x="1175491" y="5820912"/>
            <a:ext cx="60975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 One result, partial rise, not above threshold (i.e. in noise floor), deemed negative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4A71E-5A20-591E-21AE-43D663C7F9C9}"/>
              </a:ext>
            </a:extLst>
          </p:cNvPr>
          <p:cNvSpPr txBox="1"/>
          <p:nvPr/>
        </p:nvSpPr>
        <p:spPr>
          <a:xfrm>
            <a:off x="1186537" y="6048706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 One result, partial rise, not above threshold (i.e. in noise floor), deemed negative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qPCR done in triplicate except where noted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2575A2-8E53-0503-BA1F-8FECB8C27445}"/>
              </a:ext>
            </a:extLst>
          </p:cNvPr>
          <p:cNvSpPr/>
          <p:nvPr/>
        </p:nvSpPr>
        <p:spPr>
          <a:xfrm>
            <a:off x="3100515" y="2419642"/>
            <a:ext cx="470780" cy="1615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672AE8-8670-6D4F-0F47-C7C0C059EDE4}"/>
              </a:ext>
            </a:extLst>
          </p:cNvPr>
          <p:cNvSpPr/>
          <p:nvPr/>
        </p:nvSpPr>
        <p:spPr>
          <a:xfrm>
            <a:off x="3100515" y="4035222"/>
            <a:ext cx="470780" cy="16152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2257EE-3BA6-9C60-908C-E40CD45D6F43}"/>
              </a:ext>
            </a:extLst>
          </p:cNvPr>
          <p:cNvSpPr/>
          <p:nvPr/>
        </p:nvSpPr>
        <p:spPr>
          <a:xfrm>
            <a:off x="3100515" y="4662062"/>
            <a:ext cx="470780" cy="161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5C1985-5422-AC33-C9EE-12D04A2EE285}"/>
              </a:ext>
            </a:extLst>
          </p:cNvPr>
          <p:cNvSpPr/>
          <p:nvPr/>
        </p:nvSpPr>
        <p:spPr>
          <a:xfrm>
            <a:off x="4495849" y="2265722"/>
            <a:ext cx="470780" cy="16152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77AB2A-D3B9-6E84-4859-94C99CFE9551}"/>
              </a:ext>
            </a:extLst>
          </p:cNvPr>
          <p:cNvSpPr/>
          <p:nvPr/>
        </p:nvSpPr>
        <p:spPr>
          <a:xfrm>
            <a:off x="4497470" y="4500539"/>
            <a:ext cx="470780" cy="16152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564F4B-F187-4384-6141-7BB657AABB43}"/>
              </a:ext>
            </a:extLst>
          </p:cNvPr>
          <p:cNvSpPr/>
          <p:nvPr/>
        </p:nvSpPr>
        <p:spPr>
          <a:xfrm>
            <a:off x="4495849" y="5156432"/>
            <a:ext cx="470780" cy="16152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D2195-FE27-D83D-4F01-28F52E697B06}"/>
              </a:ext>
            </a:extLst>
          </p:cNvPr>
          <p:cNvSpPr txBox="1"/>
          <p:nvPr/>
        </p:nvSpPr>
        <p:spPr>
          <a:xfrm>
            <a:off x="1439153" y="6437791"/>
            <a:ext cx="512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1.41,1.38, and 1.64 all show signs of inhibition</a:t>
            </a:r>
          </a:p>
        </p:txBody>
      </p:sp>
    </p:spTree>
    <p:extLst>
      <p:ext uri="{BB962C8B-B14F-4D97-AF65-F5344CB8AC3E}">
        <p14:creationId xmlns:p14="http://schemas.microsoft.com/office/powerpoint/2010/main" val="2595082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3472-24B1-57B9-AB68-93F0189E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31" y="147079"/>
            <a:ext cx="8113519" cy="833498"/>
          </a:xfrm>
        </p:spPr>
        <p:txBody>
          <a:bodyPr>
            <a:normAutofit fontScale="90000"/>
          </a:bodyPr>
          <a:lstStyle/>
          <a:p>
            <a:r>
              <a:rPr lang="en-US" dirty="0"/>
              <a:t>UCR – TES APSCA Bulk vs Individual SYBR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2F5C36-CA38-332A-E9D1-B0F63B03D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90229"/>
              </p:ext>
            </p:extLst>
          </p:nvPr>
        </p:nvGraphicFramePr>
        <p:xfrm>
          <a:off x="2040663" y="3769349"/>
          <a:ext cx="6135008" cy="1628920"/>
        </p:xfrm>
        <a:graphic>
          <a:graphicData uri="http://schemas.openxmlformats.org/drawingml/2006/table">
            <a:tbl>
              <a:tblPr/>
              <a:tblGrid>
                <a:gridCol w="515954">
                  <a:extLst>
                    <a:ext uri="{9D8B030D-6E8A-4147-A177-3AD203B41FA5}">
                      <a16:colId xmlns:a16="http://schemas.microsoft.com/office/drawing/2014/main" val="3418169829"/>
                    </a:ext>
                  </a:extLst>
                </a:gridCol>
                <a:gridCol w="580448">
                  <a:extLst>
                    <a:ext uri="{9D8B030D-6E8A-4147-A177-3AD203B41FA5}">
                      <a16:colId xmlns:a16="http://schemas.microsoft.com/office/drawing/2014/main" val="1891203020"/>
                    </a:ext>
                  </a:extLst>
                </a:gridCol>
                <a:gridCol w="515954">
                  <a:extLst>
                    <a:ext uri="{9D8B030D-6E8A-4147-A177-3AD203B41FA5}">
                      <a16:colId xmlns:a16="http://schemas.microsoft.com/office/drawing/2014/main" val="2719883916"/>
                    </a:ext>
                  </a:extLst>
                </a:gridCol>
                <a:gridCol w="604632">
                  <a:extLst>
                    <a:ext uri="{9D8B030D-6E8A-4147-A177-3AD203B41FA5}">
                      <a16:colId xmlns:a16="http://schemas.microsoft.com/office/drawing/2014/main" val="873126437"/>
                    </a:ext>
                  </a:extLst>
                </a:gridCol>
                <a:gridCol w="685250">
                  <a:extLst>
                    <a:ext uri="{9D8B030D-6E8A-4147-A177-3AD203B41FA5}">
                      <a16:colId xmlns:a16="http://schemas.microsoft.com/office/drawing/2014/main" val="2269946217"/>
                    </a:ext>
                  </a:extLst>
                </a:gridCol>
                <a:gridCol w="685250">
                  <a:extLst>
                    <a:ext uri="{9D8B030D-6E8A-4147-A177-3AD203B41FA5}">
                      <a16:colId xmlns:a16="http://schemas.microsoft.com/office/drawing/2014/main" val="3144233235"/>
                    </a:ext>
                  </a:extLst>
                </a:gridCol>
                <a:gridCol w="653003">
                  <a:extLst>
                    <a:ext uri="{9D8B030D-6E8A-4147-A177-3AD203B41FA5}">
                      <a16:colId xmlns:a16="http://schemas.microsoft.com/office/drawing/2014/main" val="3393358854"/>
                    </a:ext>
                  </a:extLst>
                </a:gridCol>
                <a:gridCol w="983537">
                  <a:extLst>
                    <a:ext uri="{9D8B030D-6E8A-4147-A177-3AD203B41FA5}">
                      <a16:colId xmlns:a16="http://schemas.microsoft.com/office/drawing/2014/main" val="2454362420"/>
                    </a:ext>
                  </a:extLst>
                </a:gridCol>
                <a:gridCol w="910980">
                  <a:extLst>
                    <a:ext uri="{9D8B030D-6E8A-4147-A177-3AD203B41FA5}">
                      <a16:colId xmlns:a16="http://schemas.microsoft.com/office/drawing/2014/main" val="787600541"/>
                    </a:ext>
                  </a:extLst>
                </a:gridCol>
              </a:tblGrid>
              <a:tr h="18595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TES Melt Curve Peaks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40205"/>
                  </a:ext>
                </a:extLst>
              </a:tr>
              <a:tr h="18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050401"/>
                  </a:ext>
                </a:extLst>
              </a:tr>
              <a:tr h="18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Apsca (peak @ 86)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NonApsca (peak @ 83)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Apsca (peak @ 86)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NonApsca (peak @ 83)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62415"/>
                  </a:ext>
                </a:extLst>
              </a:tr>
              <a:tr h="339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peak dRFU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peak dRFU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peak dRFU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peak dRFU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43002"/>
                  </a:ext>
                </a:extLst>
              </a:tr>
              <a:tr h="177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75.57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241.37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02479"/>
                  </a:ext>
                </a:extLst>
              </a:tr>
              <a:tr h="177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341.76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493.94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98.42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211.90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345027"/>
                  </a:ext>
                </a:extLst>
              </a:tr>
              <a:tr h="18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381.25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599.82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219.64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654.15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3579"/>
                  </a:ext>
                </a:extLst>
              </a:tr>
              <a:tr h="18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525.27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1069.88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293.99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949.23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767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2D9DA2-93E1-55BB-D521-3D0437A96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03231"/>
              </p:ext>
            </p:extLst>
          </p:nvPr>
        </p:nvGraphicFramePr>
        <p:xfrm>
          <a:off x="5174101" y="1187348"/>
          <a:ext cx="3112392" cy="1381125"/>
        </p:xfrm>
        <a:graphic>
          <a:graphicData uri="http://schemas.openxmlformats.org/drawingml/2006/table">
            <a:tbl>
              <a:tblPr/>
              <a:tblGrid>
                <a:gridCol w="609153">
                  <a:extLst>
                    <a:ext uri="{9D8B030D-6E8A-4147-A177-3AD203B41FA5}">
                      <a16:colId xmlns:a16="http://schemas.microsoft.com/office/drawing/2014/main" val="1355084875"/>
                    </a:ext>
                  </a:extLst>
                </a:gridCol>
                <a:gridCol w="609153">
                  <a:extLst>
                    <a:ext uri="{9D8B030D-6E8A-4147-A177-3AD203B41FA5}">
                      <a16:colId xmlns:a16="http://schemas.microsoft.com/office/drawing/2014/main" val="1623220356"/>
                    </a:ext>
                  </a:extLst>
                </a:gridCol>
                <a:gridCol w="609153">
                  <a:extLst>
                    <a:ext uri="{9D8B030D-6E8A-4147-A177-3AD203B41FA5}">
                      <a16:colId xmlns:a16="http://schemas.microsoft.com/office/drawing/2014/main" val="2598728961"/>
                    </a:ext>
                  </a:extLst>
                </a:gridCol>
                <a:gridCol w="609153">
                  <a:extLst>
                    <a:ext uri="{9D8B030D-6E8A-4147-A177-3AD203B41FA5}">
                      <a16:colId xmlns:a16="http://schemas.microsoft.com/office/drawing/2014/main" val="1267401600"/>
                    </a:ext>
                  </a:extLst>
                </a:gridCol>
                <a:gridCol w="675780">
                  <a:extLst>
                    <a:ext uri="{9D8B030D-6E8A-4147-A177-3AD203B41FA5}">
                      <a16:colId xmlns:a16="http://schemas.microsoft.com/office/drawing/2014/main" val="3939075846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TES </a:t>
                      </a:r>
                      <a:r>
                        <a:rPr lang="en-US" sz="11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Cq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51523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256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Aspca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NonAspca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Aspca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NonAspca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963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373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2x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48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8x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33.09*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32*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24.62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19.22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243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16x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32.62*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32.6*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25.6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17.9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290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0F20B1-8DBC-597B-30A8-C34F2C634466}"/>
              </a:ext>
            </a:extLst>
          </p:cNvPr>
          <p:cNvSpPr txBox="1"/>
          <p:nvPr/>
        </p:nvSpPr>
        <p:spPr>
          <a:xfrm>
            <a:off x="5185889" y="2666769"/>
            <a:ext cx="3100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Non-specific binding causes false Ct values with bulk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Bulk sample was 2 grams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EC381-B4EC-29C9-768F-D0C54DA6B3E9}"/>
              </a:ext>
            </a:extLst>
          </p:cNvPr>
          <p:cNvSpPr/>
          <p:nvPr/>
        </p:nvSpPr>
        <p:spPr>
          <a:xfrm>
            <a:off x="10308537" y="4394718"/>
            <a:ext cx="561626" cy="5038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E3FF73-8A6F-4BA1-E049-5C8EE1BE585A}"/>
              </a:ext>
            </a:extLst>
          </p:cNvPr>
          <p:cNvSpPr/>
          <p:nvPr/>
        </p:nvSpPr>
        <p:spPr>
          <a:xfrm>
            <a:off x="11421990" y="4376055"/>
            <a:ext cx="561626" cy="50385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819B79-7E9B-CD49-2226-FFF15D02562B}"/>
              </a:ext>
            </a:extLst>
          </p:cNvPr>
          <p:cNvSpPr/>
          <p:nvPr/>
        </p:nvSpPr>
        <p:spPr>
          <a:xfrm>
            <a:off x="1710721" y="5523391"/>
            <a:ext cx="561626" cy="5038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7BEDE2-47FF-91B3-A2DE-F020919F3EAF}"/>
              </a:ext>
            </a:extLst>
          </p:cNvPr>
          <p:cNvSpPr/>
          <p:nvPr/>
        </p:nvSpPr>
        <p:spPr>
          <a:xfrm>
            <a:off x="1710721" y="6152365"/>
            <a:ext cx="561626" cy="50385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60265-4DB7-0D0C-BF23-700AC78C396B}"/>
              </a:ext>
            </a:extLst>
          </p:cNvPr>
          <p:cNvSpPr txBox="1"/>
          <p:nvPr/>
        </p:nvSpPr>
        <p:spPr>
          <a:xfrm>
            <a:off x="2303976" y="5606040"/>
            <a:ext cx="6048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1X and 2X Dilution have lower peaks due to bulk processing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A7D28-B30E-4D97-E3E4-126100E7F42A}"/>
              </a:ext>
            </a:extLst>
          </p:cNvPr>
          <p:cNvSpPr txBox="1"/>
          <p:nvPr/>
        </p:nvSpPr>
        <p:spPr>
          <a:xfrm>
            <a:off x="2272347" y="6215784"/>
            <a:ext cx="6793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1X and 2X Dilution have lower areas due to bulk processing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88967-238E-00A2-F662-73154180326F}"/>
              </a:ext>
            </a:extLst>
          </p:cNvPr>
          <p:cNvSpPr txBox="1"/>
          <p:nvPr/>
        </p:nvSpPr>
        <p:spPr>
          <a:xfrm>
            <a:off x="771555" y="1205210"/>
            <a:ext cx="435001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SYBR is a triage approach to determine cost-effectively if a pathogen may be present.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a pathogen group is detected then probes are used to determine which pathogen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Bulk processing allows for the probes to be used cost-effectively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98EB067-DA9F-2E27-66A1-0A73FBB0B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16756"/>
              </p:ext>
            </p:extLst>
          </p:nvPr>
        </p:nvGraphicFramePr>
        <p:xfrm>
          <a:off x="8352427" y="1102691"/>
          <a:ext cx="3807946" cy="5755309"/>
        </p:xfrm>
        <a:graphic>
          <a:graphicData uri="http://schemas.openxmlformats.org/drawingml/2006/table">
            <a:tbl>
              <a:tblPr/>
              <a:tblGrid>
                <a:gridCol w="745948">
                  <a:extLst>
                    <a:ext uri="{9D8B030D-6E8A-4147-A177-3AD203B41FA5}">
                      <a16:colId xmlns:a16="http://schemas.microsoft.com/office/drawing/2014/main" val="2617354021"/>
                    </a:ext>
                  </a:extLst>
                </a:gridCol>
                <a:gridCol w="661728">
                  <a:extLst>
                    <a:ext uri="{9D8B030D-6E8A-4147-A177-3AD203B41FA5}">
                      <a16:colId xmlns:a16="http://schemas.microsoft.com/office/drawing/2014/main" val="1381847064"/>
                    </a:ext>
                  </a:extLst>
                </a:gridCol>
                <a:gridCol w="658721">
                  <a:extLst>
                    <a:ext uri="{9D8B030D-6E8A-4147-A177-3AD203B41FA5}">
                      <a16:colId xmlns:a16="http://schemas.microsoft.com/office/drawing/2014/main" val="49123717"/>
                    </a:ext>
                  </a:extLst>
                </a:gridCol>
                <a:gridCol w="541414">
                  <a:extLst>
                    <a:ext uri="{9D8B030D-6E8A-4147-A177-3AD203B41FA5}">
                      <a16:colId xmlns:a16="http://schemas.microsoft.com/office/drawing/2014/main" val="3914763786"/>
                    </a:ext>
                  </a:extLst>
                </a:gridCol>
                <a:gridCol w="658721">
                  <a:extLst>
                    <a:ext uri="{9D8B030D-6E8A-4147-A177-3AD203B41FA5}">
                      <a16:colId xmlns:a16="http://schemas.microsoft.com/office/drawing/2014/main" val="1619358479"/>
                    </a:ext>
                  </a:extLst>
                </a:gridCol>
                <a:gridCol w="541414">
                  <a:extLst>
                    <a:ext uri="{9D8B030D-6E8A-4147-A177-3AD203B41FA5}">
                      <a16:colId xmlns:a16="http://schemas.microsoft.com/office/drawing/2014/main" val="1378098393"/>
                    </a:ext>
                  </a:extLst>
                </a:gridCol>
              </a:tblGrid>
              <a:tr h="1628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UCR Sample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NAD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Aspca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NonAspca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0385"/>
                  </a:ext>
                </a:extLst>
              </a:tr>
              <a:tr h="162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SD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94881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10CR16T1-B1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22.61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35939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10CR16T1-B2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21.26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65789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10CR16T1-B3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20.24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31593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10CR16T1-B4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20.71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796182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10CR16T1-P1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19.49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08371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10CR16T1-P2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34.76*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74118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10CR16T1-P3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19.16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71246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10CR16T1-P4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19.08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Undetermined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53966"/>
                  </a:ext>
                </a:extLst>
              </a:tr>
              <a:tr h="162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46216"/>
                  </a:ext>
                </a:extLst>
              </a:tr>
              <a:tr h="162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97477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10CR16T16-B1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19.65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24.65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0.50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22.14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87224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10CR16T16-B2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21.36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26.00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0.22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23.10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0.15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62858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10CR16T16-B3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21.06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28.32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0.37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24.10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0.20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08483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10CR16T16-B4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20.00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24.71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0.40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22.41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0.30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35929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10CR16T16-P1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18.85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24.81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0.23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24.92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1.14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645020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10CR16T16-P2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18.75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26.22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0.47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25.12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0.86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68539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10CR16T16-P3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18.61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26.23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0.56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25.29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1.13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85518"/>
                  </a:ext>
                </a:extLst>
              </a:tr>
              <a:tr h="31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0006"/>
                          </a:solidFill>
                          <a:effectLst/>
                          <a:latin typeface="Aptos Narrow" panose="020B0004020202020204" pitchFamily="34" charset="0"/>
                        </a:rPr>
                        <a:t>10CR16T16-P4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18.62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25.47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6100"/>
                          </a:solidFill>
                          <a:effectLst/>
                          <a:latin typeface="Aptos Narrow" panose="020B0004020202020204" pitchFamily="34" charset="0"/>
                        </a:rPr>
                        <a:t>0.60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25.02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9C5700"/>
                          </a:solidFill>
                          <a:effectLst/>
                          <a:latin typeface="Aptos Narrow" panose="020B0004020202020204" pitchFamily="34" charset="0"/>
                        </a:rPr>
                        <a:t>1.27</a:t>
                      </a:r>
                    </a:p>
                  </a:txBody>
                  <a:tcPr marL="5895" marR="5895" marT="5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1353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A7C65DB-1DE3-9A05-80FC-C1391602C8B1}"/>
              </a:ext>
            </a:extLst>
          </p:cNvPr>
          <p:cNvSpPr txBox="1"/>
          <p:nvPr/>
        </p:nvSpPr>
        <p:spPr>
          <a:xfrm>
            <a:off x="1991534" y="710756"/>
            <a:ext cx="1013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APSCA SYBR 25.92 single vs 24.62 Bulk	Non-APSCA 22.93 single  vs 19.22 Bulk Ct</a:t>
            </a:r>
          </a:p>
        </p:txBody>
      </p:sp>
    </p:spTree>
    <p:extLst>
      <p:ext uri="{BB962C8B-B14F-4D97-AF65-F5344CB8AC3E}">
        <p14:creationId xmlns:p14="http://schemas.microsoft.com/office/powerpoint/2010/main" val="221755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20A6-68AA-91D4-AFA6-ED417065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898" y="2176779"/>
            <a:ext cx="8911687" cy="697696"/>
          </a:xfrm>
        </p:spPr>
        <p:txBody>
          <a:bodyPr/>
          <a:lstStyle/>
          <a:p>
            <a:pPr algn="ctr"/>
            <a:r>
              <a:rPr lang="en-US" dirty="0"/>
              <a:t>Bulk Processing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EE596-47D3-1A2C-CA27-B52816720F69}"/>
              </a:ext>
            </a:extLst>
          </p:cNvPr>
          <p:cNvSpPr txBox="1"/>
          <p:nvPr/>
        </p:nvSpPr>
        <p:spPr>
          <a:xfrm>
            <a:off x="4158668" y="3798860"/>
            <a:ext cx="402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B0F0"/>
                </a:solidFill>
              </a:rPr>
              <a:t>Target processing 8 trees at a time</a:t>
            </a:r>
          </a:p>
        </p:txBody>
      </p:sp>
    </p:spTree>
    <p:extLst>
      <p:ext uri="{BB962C8B-B14F-4D97-AF65-F5344CB8AC3E}">
        <p14:creationId xmlns:p14="http://schemas.microsoft.com/office/powerpoint/2010/main" val="304139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39BF-920C-CDA3-399A-866647E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414" y="153846"/>
            <a:ext cx="8911687" cy="682176"/>
          </a:xfrm>
        </p:spPr>
        <p:txBody>
          <a:bodyPr>
            <a:normAutofit fontScale="90000"/>
          </a:bodyPr>
          <a:lstStyle/>
          <a:p>
            <a:r>
              <a:rPr lang="en-US" dirty="0"/>
              <a:t>Georgios Says To “Tell Them Who You Are”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75E9B-356B-F6C4-1A54-2F42769C2B20}"/>
              </a:ext>
            </a:extLst>
          </p:cNvPr>
          <p:cNvSpPr txBox="1"/>
          <p:nvPr/>
        </p:nvSpPr>
        <p:spPr>
          <a:xfrm>
            <a:off x="1416334" y="1032863"/>
            <a:ext cx="106266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Graduated from UCI in Electrical Engineering (1979)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Job: Texas Instruments – In one year I shrank magnetics by an </a:t>
            </a:r>
            <a:r>
              <a:rPr lang="en-US" b="1" dirty="0"/>
              <a:t>order of magnitude </a:t>
            </a:r>
          </a:p>
          <a:p>
            <a:pPr marL="342900" indent="-342900">
              <a:buAutoNum type="arabicPeriod" startAt="3"/>
            </a:pPr>
            <a:r>
              <a:rPr lang="en-US" dirty="0"/>
              <a:t>Entrepreneur – Started Advanced Electronic Packaging and Designed For: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AT&amp;T American Telephone and Telegraph Company – Online </a:t>
            </a:r>
            <a:r>
              <a:rPr lang="en-US" b="1" dirty="0"/>
              <a:t>Voice Recorder </a:t>
            </a:r>
            <a:r>
              <a:rPr lang="en-US" dirty="0"/>
              <a:t>Memory</a:t>
            </a:r>
          </a:p>
          <a:p>
            <a:pPr marL="800100" lvl="1" indent="-342900">
              <a:buAutoNum type="arabicPeriod"/>
            </a:pPr>
            <a:r>
              <a:rPr lang="en-US" dirty="0"/>
              <a:t>IBM International Business Machines Corporation – </a:t>
            </a:r>
            <a:r>
              <a:rPr lang="en-US" b="1" dirty="0"/>
              <a:t>ECL Test Station</a:t>
            </a:r>
          </a:p>
          <a:p>
            <a:pPr marL="800100" lvl="1" indent="-342900">
              <a:buAutoNum type="arabicPeriod"/>
            </a:pPr>
            <a:r>
              <a:rPr lang="en-US" dirty="0"/>
              <a:t>GE General Electric -  Memory Module</a:t>
            </a:r>
          </a:p>
          <a:p>
            <a:pPr marL="800100" lvl="1" indent="-342900">
              <a:buAutoNum type="arabicPeriod"/>
            </a:pPr>
            <a:r>
              <a:rPr lang="en-US" dirty="0"/>
              <a:t>NAVY – </a:t>
            </a:r>
            <a:r>
              <a:rPr lang="en-US" b="1" dirty="0"/>
              <a:t>High Speed under water massive memory buffer </a:t>
            </a:r>
            <a:r>
              <a:rPr lang="en-US" dirty="0"/>
              <a:t>– Grey scaling</a:t>
            </a:r>
          </a:p>
          <a:p>
            <a:pPr marL="800100" lvl="1" indent="-342900">
              <a:buAutoNum type="arabicPeriod"/>
            </a:pPr>
            <a:r>
              <a:rPr lang="en-US" dirty="0"/>
              <a:t>Motorola - Memory Module</a:t>
            </a:r>
          </a:p>
          <a:p>
            <a:pPr marL="800100" lvl="1" indent="-342900">
              <a:buAutoNum type="arabicPeriod"/>
            </a:pPr>
            <a:r>
              <a:rPr lang="en-US" dirty="0"/>
              <a:t>Hughes – Family of Buffers and Memory Modules</a:t>
            </a:r>
          </a:p>
          <a:p>
            <a:pPr marL="800100" lvl="1" indent="-342900">
              <a:buAutoNum type="arabicPeriod"/>
            </a:pPr>
            <a:r>
              <a:rPr lang="en-US" dirty="0"/>
              <a:t>Gould Electronics, Encore Computer – Family of Buffers and Memory –</a:t>
            </a:r>
            <a:r>
              <a:rPr lang="en-US" b="1" dirty="0"/>
              <a:t>Flight Simulator</a:t>
            </a:r>
          </a:p>
          <a:p>
            <a:pPr marL="800100" lvl="1" indent="-342900">
              <a:buAutoNum type="arabicPeriod"/>
            </a:pPr>
            <a:r>
              <a:rPr lang="en-US" dirty="0"/>
              <a:t>Woods Hole Oceanographic Institution – Low Power Memory Module for ocean buoy</a:t>
            </a:r>
          </a:p>
          <a:p>
            <a:pPr marL="800100" lvl="1" indent="-342900">
              <a:buAutoNum type="arabicPeriod"/>
            </a:pPr>
            <a:r>
              <a:rPr lang="en-US" dirty="0"/>
              <a:t>Alpha Microsystems Inc – My first Big Customer – Double their Computer Memory</a:t>
            </a:r>
          </a:p>
          <a:p>
            <a:pPr marL="800100" lvl="1" indent="-342900">
              <a:buAutoNum type="arabicPeriod"/>
            </a:pPr>
            <a:r>
              <a:rPr lang="en-US" dirty="0"/>
              <a:t>UCLA – Magnetic Field Detector</a:t>
            </a:r>
          </a:p>
          <a:p>
            <a:pPr marL="800100" lvl="1" indent="-342900">
              <a:buAutoNum type="arabicPeriod"/>
            </a:pPr>
            <a:r>
              <a:rPr lang="en-US" dirty="0"/>
              <a:t>Ford Motor Co. – Crash Car Memory</a:t>
            </a:r>
          </a:p>
          <a:p>
            <a:pPr marL="342900" indent="-342900">
              <a:buAutoNum type="arabicPeriod" startAt="3"/>
            </a:pPr>
            <a:r>
              <a:rPr lang="en-US" dirty="0"/>
              <a:t>Invented Snap Circuits</a:t>
            </a:r>
          </a:p>
          <a:p>
            <a:pPr marL="342900" indent="-342900">
              <a:buAutoNum type="arabicPeriod" startAt="3"/>
            </a:pPr>
            <a:r>
              <a:rPr lang="en-US" dirty="0"/>
              <a:t>Graduated from UCR with a Ph.D. in Bioengineering</a:t>
            </a:r>
          </a:p>
          <a:p>
            <a:pPr marL="342900" indent="-342900">
              <a:buAutoNum type="arabicPeriod" startAt="3"/>
            </a:pPr>
            <a:r>
              <a:rPr lang="en-US" dirty="0"/>
              <a:t>Started Technology Evolving Solutions (2018)</a:t>
            </a:r>
          </a:p>
          <a:p>
            <a:pPr marL="342900" indent="-342900">
              <a:buAutoNum type="arabicPeriod" startAt="3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55585-4D51-CCA5-DADC-880827AE2E74}"/>
              </a:ext>
            </a:extLst>
          </p:cNvPr>
          <p:cNvSpPr txBox="1"/>
          <p:nvPr/>
        </p:nvSpPr>
        <p:spPr>
          <a:xfrm>
            <a:off x="1416334" y="5984851"/>
            <a:ext cx="736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Goal: </a:t>
            </a:r>
            <a:r>
              <a:rPr lang="en-US" b="1" dirty="0"/>
              <a:t>Control Pathogens by changing the cost structure for testing through bulk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4C776-B938-C5A2-8DD3-8342E035FCFE}"/>
              </a:ext>
            </a:extLst>
          </p:cNvPr>
          <p:cNvSpPr txBox="1"/>
          <p:nvPr/>
        </p:nvSpPr>
        <p:spPr>
          <a:xfrm>
            <a:off x="8856618" y="538658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99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6DE7-89A9-8C58-55DC-46407C4F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56" y="298925"/>
            <a:ext cx="8911687" cy="742963"/>
          </a:xfrm>
        </p:spPr>
        <p:txBody>
          <a:bodyPr/>
          <a:lstStyle/>
          <a:p>
            <a:pPr algn="ctr"/>
            <a:r>
              <a:rPr lang="en-US" dirty="0"/>
              <a:t>Plate Setup (4 Bulk Samples)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5896B-AD07-E90F-7483-FB773FB3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35330"/>
              </p:ext>
            </p:extLst>
          </p:nvPr>
        </p:nvGraphicFramePr>
        <p:xfrm>
          <a:off x="5001209" y="1191177"/>
          <a:ext cx="6820678" cy="5442889"/>
        </p:xfrm>
        <a:graphic>
          <a:graphicData uri="http://schemas.openxmlformats.org/drawingml/2006/table">
            <a:tbl>
              <a:tblPr firstRow="1" firstCol="1" bandRow="1"/>
              <a:tblGrid>
                <a:gridCol w="188030">
                  <a:extLst>
                    <a:ext uri="{9D8B030D-6E8A-4147-A177-3AD203B41FA5}">
                      <a16:colId xmlns:a16="http://schemas.microsoft.com/office/drawing/2014/main" val="4184350863"/>
                    </a:ext>
                  </a:extLst>
                </a:gridCol>
                <a:gridCol w="642039">
                  <a:extLst>
                    <a:ext uri="{9D8B030D-6E8A-4147-A177-3AD203B41FA5}">
                      <a16:colId xmlns:a16="http://schemas.microsoft.com/office/drawing/2014/main" val="3533957052"/>
                    </a:ext>
                  </a:extLst>
                </a:gridCol>
                <a:gridCol w="642039">
                  <a:extLst>
                    <a:ext uri="{9D8B030D-6E8A-4147-A177-3AD203B41FA5}">
                      <a16:colId xmlns:a16="http://schemas.microsoft.com/office/drawing/2014/main" val="2252821769"/>
                    </a:ext>
                  </a:extLst>
                </a:gridCol>
                <a:gridCol w="641513">
                  <a:extLst>
                    <a:ext uri="{9D8B030D-6E8A-4147-A177-3AD203B41FA5}">
                      <a16:colId xmlns:a16="http://schemas.microsoft.com/office/drawing/2014/main" val="229781484"/>
                    </a:ext>
                  </a:extLst>
                </a:gridCol>
                <a:gridCol w="374479">
                  <a:extLst>
                    <a:ext uri="{9D8B030D-6E8A-4147-A177-3AD203B41FA5}">
                      <a16:colId xmlns:a16="http://schemas.microsoft.com/office/drawing/2014/main" val="2059162232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val="3747817047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val="3321910868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val="2156233852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val="934864758"/>
                    </a:ext>
                  </a:extLst>
                </a:gridCol>
                <a:gridCol w="374479">
                  <a:extLst>
                    <a:ext uri="{9D8B030D-6E8A-4147-A177-3AD203B41FA5}">
                      <a16:colId xmlns:a16="http://schemas.microsoft.com/office/drawing/2014/main" val="3485531785"/>
                    </a:ext>
                  </a:extLst>
                </a:gridCol>
                <a:gridCol w="374479">
                  <a:extLst>
                    <a:ext uri="{9D8B030D-6E8A-4147-A177-3AD203B41FA5}">
                      <a16:colId xmlns:a16="http://schemas.microsoft.com/office/drawing/2014/main" val="1576796414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val="4274951759"/>
                    </a:ext>
                  </a:extLst>
                </a:gridCol>
                <a:gridCol w="597270">
                  <a:extLst>
                    <a:ext uri="{9D8B030D-6E8A-4147-A177-3AD203B41FA5}">
                      <a16:colId xmlns:a16="http://schemas.microsoft.com/office/drawing/2014/main" val="4021515217"/>
                    </a:ext>
                  </a:extLst>
                </a:gridCol>
              </a:tblGrid>
              <a:tr h="163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183298"/>
                  </a:ext>
                </a:extLst>
              </a:tr>
              <a:tr h="681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109105"/>
                  </a:ext>
                </a:extLst>
              </a:tr>
              <a:tr h="681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63674"/>
                  </a:ext>
                </a:extLst>
              </a:tr>
              <a:tr h="681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791440"/>
                  </a:ext>
                </a:extLst>
              </a:tr>
              <a:tr h="508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97316"/>
                  </a:ext>
                </a:extLst>
              </a:tr>
              <a:tr h="508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33957"/>
                  </a:ext>
                </a:extLst>
              </a:tr>
              <a:tr h="681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NAD5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 RNR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27130"/>
                  </a:ext>
                </a:extLst>
              </a:tr>
              <a:tr h="853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V, VI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CTV/CLBV/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13474"/>
                  </a:ext>
                </a:extLst>
              </a:tr>
              <a:tr h="681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S2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S3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I, III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2x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S4</a:t>
                      </a:r>
                      <a:endParaRPr lang="en-US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8x</a:t>
                      </a:r>
                      <a:endParaRPr lang="en-US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endParaRPr lang="en-US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61" marR="40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9836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61306B1E-B8BA-6674-1C13-1AE51C1C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281" y="4773350"/>
            <a:ext cx="9509529" cy="14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DBDFA-2966-D574-BEF2-FB052EEC302A}"/>
              </a:ext>
            </a:extLst>
          </p:cNvPr>
          <p:cNvSpPr txBox="1"/>
          <p:nvPr/>
        </p:nvSpPr>
        <p:spPr>
          <a:xfrm>
            <a:off x="1106489" y="1334409"/>
            <a:ext cx="3713584" cy="35788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Setup: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Bulk samples per plate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sample has 2 healthy controls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Cox – DNA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NAD5 – RNA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sample has 16 disease targets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of which are multiplexed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target (healthy and diseased):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Two dilutions, 2x and 8x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disease targets have: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positive control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7157E-A51A-BE9E-453F-33F9A292E324}"/>
              </a:ext>
            </a:extLst>
          </p:cNvPr>
          <p:cNvSpPr txBox="1"/>
          <p:nvPr/>
        </p:nvSpPr>
        <p:spPr>
          <a:xfrm>
            <a:off x="1678256" y="5482157"/>
            <a:ext cx="2846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16 Positive Controls for16 Pathogens</a:t>
            </a:r>
          </a:p>
        </p:txBody>
      </p:sp>
    </p:spTree>
    <p:extLst>
      <p:ext uri="{BB962C8B-B14F-4D97-AF65-F5344CB8AC3E}">
        <p14:creationId xmlns:p14="http://schemas.microsoft.com/office/powerpoint/2010/main" val="39625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7AA7-BAC6-26C3-C29D-2D4390FB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95" y="596635"/>
            <a:ext cx="8911687" cy="803474"/>
          </a:xfrm>
        </p:spPr>
        <p:txBody>
          <a:bodyPr/>
          <a:lstStyle/>
          <a:p>
            <a:pPr algn="ctr"/>
            <a:r>
              <a:rPr lang="en-US" dirty="0"/>
              <a:t>Cost Per Mother-Tree Tested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01132A-37F4-7173-3EBD-D5A2AD3D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93994"/>
              </p:ext>
            </p:extLst>
          </p:nvPr>
        </p:nvGraphicFramePr>
        <p:xfrm>
          <a:off x="7048765" y="1800808"/>
          <a:ext cx="4455845" cy="4058820"/>
        </p:xfrm>
        <a:graphic>
          <a:graphicData uri="http://schemas.openxmlformats.org/drawingml/2006/table">
            <a:tbl>
              <a:tblPr/>
              <a:tblGrid>
                <a:gridCol w="1377652">
                  <a:extLst>
                    <a:ext uri="{9D8B030D-6E8A-4147-A177-3AD203B41FA5}">
                      <a16:colId xmlns:a16="http://schemas.microsoft.com/office/drawing/2014/main" val="3994097768"/>
                    </a:ext>
                  </a:extLst>
                </a:gridCol>
                <a:gridCol w="1442230">
                  <a:extLst>
                    <a:ext uri="{9D8B030D-6E8A-4147-A177-3AD203B41FA5}">
                      <a16:colId xmlns:a16="http://schemas.microsoft.com/office/drawing/2014/main" val="3677121512"/>
                    </a:ext>
                  </a:extLst>
                </a:gridCol>
                <a:gridCol w="1635963">
                  <a:extLst>
                    <a:ext uri="{9D8B030D-6E8A-4147-A177-3AD203B41FA5}">
                      <a16:colId xmlns:a16="http://schemas.microsoft.com/office/drawing/2014/main" val="1831904160"/>
                    </a:ext>
                  </a:extLst>
                </a:gridCol>
              </a:tblGrid>
              <a:tr h="3382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 Cost / Tree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35546"/>
                  </a:ext>
                </a:extLst>
              </a:tr>
              <a:tr h="3382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0.81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51734"/>
                  </a:ext>
                </a:extLst>
              </a:tr>
              <a:tr h="33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Extraction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0.59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78196"/>
                  </a:ext>
                </a:extLst>
              </a:tr>
              <a:tr h="33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qPCR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6.09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626811"/>
                  </a:ext>
                </a:extLst>
              </a:tr>
              <a:tr h="33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84363"/>
                  </a:ext>
                </a:extLst>
              </a:tr>
              <a:tr h="33823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0.04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4810"/>
                  </a:ext>
                </a:extLst>
              </a:tr>
              <a:tr h="33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Extraction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0.23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05780"/>
                  </a:ext>
                </a:extLst>
              </a:tr>
              <a:tr h="33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qPCR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1.62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51218"/>
                  </a:ext>
                </a:extLst>
              </a:tr>
              <a:tr h="33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0.62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52804"/>
                  </a:ext>
                </a:extLst>
              </a:tr>
              <a:tr h="33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22678"/>
                  </a:ext>
                </a:extLst>
              </a:tr>
              <a:tr h="33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Overhead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65253"/>
                  </a:ext>
                </a:extLst>
              </a:tr>
              <a:tr h="3382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948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DAE7F0-A9E6-C44D-2373-3B984AFB1C81}"/>
              </a:ext>
            </a:extLst>
          </p:cNvPr>
          <p:cNvSpPr txBox="1"/>
          <p:nvPr/>
        </p:nvSpPr>
        <p:spPr>
          <a:xfrm>
            <a:off x="1807550" y="2142872"/>
            <a:ext cx="5038530" cy="262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Assumption: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3000 – 3500 Mother trees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Trees per sample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0.3 grams of material tested per tree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Mother tree is tested for 16 Pathogens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Months for Processing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Collection and shipping are handled by the grower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Paperless sample collection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50% profit included in overhead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333E5-8E4D-AD44-38AB-0883B9429B35}"/>
              </a:ext>
            </a:extLst>
          </p:cNvPr>
          <p:cNvSpPr txBox="1"/>
          <p:nvPr/>
        </p:nvSpPr>
        <p:spPr>
          <a:xfrm>
            <a:off x="1327716" y="5003269"/>
            <a:ext cx="8431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Savings: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Assuming the current cost of $130/tree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3000 x $130 = $390,000 vs $150,000*</a:t>
            </a:r>
          </a:p>
          <a:p>
            <a:r>
              <a:rPr lang="en-US" dirty="0"/>
              <a:t>*Plus CDFA overhead</a:t>
            </a:r>
          </a:p>
        </p:txBody>
      </p:sp>
    </p:spTree>
    <p:extLst>
      <p:ext uri="{BB962C8B-B14F-4D97-AF65-F5344CB8AC3E}">
        <p14:creationId xmlns:p14="http://schemas.microsoft.com/office/powerpoint/2010/main" val="3402038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2207-7ED5-2B17-95C0-36F01D6E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165" y="578843"/>
            <a:ext cx="8911687" cy="688642"/>
          </a:xfrm>
        </p:spPr>
        <p:txBody>
          <a:bodyPr/>
          <a:lstStyle/>
          <a:p>
            <a:r>
              <a:rPr lang="en-US" dirty="0"/>
              <a:t>Triage approach to saving money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11C5A-D6F2-E074-6A0F-7429394218F1}"/>
              </a:ext>
            </a:extLst>
          </p:cNvPr>
          <p:cNvSpPr txBox="1"/>
          <p:nvPr/>
        </p:nvSpPr>
        <p:spPr>
          <a:xfrm>
            <a:off x="2796797" y="2299037"/>
            <a:ext cx="6892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Bulk processing is a rapid and cost-effective way to determine which trees are suspect.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a suspect tree is identified CDFA will confirm.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false positives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Since almost all trees are not infected, triage is very efficient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19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88B6-A6E3-B964-8281-89DFCD5E80C1}"/>
              </a:ext>
            </a:extLst>
          </p:cNvPr>
          <p:cNvSpPr txBox="1">
            <a:spLocks/>
          </p:cNvSpPr>
          <p:nvPr/>
        </p:nvSpPr>
        <p:spPr>
          <a:xfrm>
            <a:off x="1008888" y="307213"/>
            <a:ext cx="10174224" cy="795176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A116A-9F4E-7F66-1F7D-D69D507CFCB8}"/>
              </a:ext>
            </a:extLst>
          </p:cNvPr>
          <p:cNvSpPr txBox="1"/>
          <p:nvPr/>
        </p:nvSpPr>
        <p:spPr>
          <a:xfrm>
            <a:off x="5153222" y="1659522"/>
            <a:ext cx="1961756" cy="830997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E2678-6E96-5487-43A6-C2CB24C3C74B}"/>
              </a:ext>
            </a:extLst>
          </p:cNvPr>
          <p:cNvSpPr txBox="1"/>
          <p:nvPr/>
        </p:nvSpPr>
        <p:spPr>
          <a:xfrm>
            <a:off x="3204320" y="3047652"/>
            <a:ext cx="6383817" cy="2677656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Dr. Douglas Hill</a:t>
            </a:r>
          </a:p>
          <a:p>
            <a:r>
              <a:rPr lang="en-US" sz="2400" dirty="0"/>
              <a:t>President of Technology Evolving Solutions</a:t>
            </a:r>
          </a:p>
          <a:p>
            <a:r>
              <a:rPr lang="en-US" sz="2400" dirty="0"/>
              <a:t>tiggerhill@gmail.com</a:t>
            </a:r>
          </a:p>
          <a:p>
            <a:r>
              <a:rPr lang="en-US" sz="2400" dirty="0"/>
              <a:t>https://technologyevolvingsolutions.com</a:t>
            </a:r>
          </a:p>
          <a:p>
            <a:r>
              <a:rPr lang="en-US" sz="2400" dirty="0"/>
              <a:t>236 W. Orange Show Rd., Ste. 104</a:t>
            </a:r>
          </a:p>
          <a:p>
            <a:r>
              <a:rPr lang="en-US" sz="2400" dirty="0"/>
              <a:t>San Bernardino, CA. 92408</a:t>
            </a:r>
          </a:p>
          <a:p>
            <a:r>
              <a:rPr lang="en-US" sz="2400" dirty="0"/>
              <a:t>(714) 969-1150 - Cell</a:t>
            </a:r>
          </a:p>
        </p:txBody>
      </p:sp>
    </p:spTree>
    <p:extLst>
      <p:ext uri="{BB962C8B-B14F-4D97-AF65-F5344CB8AC3E}">
        <p14:creationId xmlns:p14="http://schemas.microsoft.com/office/powerpoint/2010/main" val="241336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65B1-BEB3-FE87-3247-01AE8358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62943"/>
            <a:ext cx="8905923" cy="11910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Time – 5 to 12 Years</a:t>
            </a:r>
            <a:br>
              <a:rPr lang="en-US" sz="3100" dirty="0"/>
            </a:br>
            <a:r>
              <a:rPr lang="en-US" sz="2200" dirty="0"/>
              <a:t>Mother tree screening </a:t>
            </a:r>
            <a:br>
              <a:rPr lang="en-US" sz="2200" dirty="0"/>
            </a:br>
            <a:r>
              <a:rPr lang="en-US" sz="2200" dirty="0">
                <a:solidFill>
                  <a:schemeClr val="tx1"/>
                </a:solidFill>
                <a:ea typeface="Cambria"/>
                <a:cs typeface="Cambria"/>
                <a:sym typeface="Cambria"/>
              </a:rPr>
              <a:t>CALIFORNIA CITRUS NURSERY STOCK PEST CLEANLINESS PROGRAM</a:t>
            </a:r>
            <a:br>
              <a:rPr lang="en-US" sz="2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609C60-4B9B-D02F-44C3-C6C5CC9C2C32}"/>
              </a:ext>
            </a:extLst>
          </p:cNvPr>
          <p:cNvGrpSpPr/>
          <p:nvPr/>
        </p:nvGrpSpPr>
        <p:grpSpPr>
          <a:xfrm>
            <a:off x="2245683" y="1460317"/>
            <a:ext cx="7953375" cy="5280157"/>
            <a:chOff x="2266949" y="1577843"/>
            <a:chExt cx="7953375" cy="52801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79D000-1F6B-C4B9-1D86-8BEA01D21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49" y="1577843"/>
              <a:ext cx="7953375" cy="5280157"/>
            </a:xfrm>
            <a:prstGeom prst="rect">
              <a:avLst/>
            </a:prstGeom>
            <a:noFill/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E96058A-6D4F-A8BB-2B32-D8CC617A5612}"/>
                </a:ext>
              </a:extLst>
            </p:cNvPr>
            <p:cNvCxnSpPr>
              <a:cxnSpLocks/>
            </p:cNvCxnSpPr>
            <p:nvPr/>
          </p:nvCxnSpPr>
          <p:spPr>
            <a:xfrm>
              <a:off x="5137821" y="3143250"/>
              <a:ext cx="0" cy="2663190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139C9D-44AE-590F-43F6-878DFCFDE866}"/>
                </a:ext>
              </a:extLst>
            </p:cNvPr>
            <p:cNvSpPr/>
            <p:nvPr/>
          </p:nvSpPr>
          <p:spPr>
            <a:xfrm>
              <a:off x="3975772" y="2548950"/>
              <a:ext cx="127250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Voluntary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Bioindexing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CCDFC6-4E6F-039B-E97F-CEC64BEABE7F}"/>
                </a:ext>
              </a:extLst>
            </p:cNvPr>
            <p:cNvSpPr/>
            <p:nvPr/>
          </p:nvSpPr>
          <p:spPr>
            <a:xfrm>
              <a:off x="7123396" y="2611018"/>
              <a:ext cx="12218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Mandatory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RT-qPCR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A2E0560-9BED-E642-CEC9-583F664F12B6}"/>
              </a:ext>
            </a:extLst>
          </p:cNvPr>
          <p:cNvSpPr txBox="1"/>
          <p:nvPr/>
        </p:nvSpPr>
        <p:spPr>
          <a:xfrm>
            <a:off x="10261787" y="3592565"/>
            <a:ext cx="200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Time and Widespread Commitment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3FC59-B953-5D86-AF8C-947C28FE8F9A}"/>
              </a:ext>
            </a:extLst>
          </p:cNvPr>
          <p:cNvSpPr txBox="1"/>
          <p:nvPr/>
        </p:nvSpPr>
        <p:spPr>
          <a:xfrm rot="2640195">
            <a:off x="9037968" y="1278694"/>
            <a:ext cx="366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Bulk screening = Lower </a:t>
            </a:r>
            <a:r>
              <a:rPr lang="en-US" dirty="0">
                <a:solidFill>
                  <a:srgbClr val="00B0F0"/>
                </a:solidFill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45993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6DE7-89A9-8C58-55DC-46407C4F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56" y="578843"/>
            <a:ext cx="8911687" cy="742963"/>
          </a:xfrm>
        </p:spPr>
        <p:txBody>
          <a:bodyPr/>
          <a:lstStyle/>
          <a:p>
            <a:pPr algn="ctr"/>
            <a:r>
              <a:rPr lang="en-US" dirty="0"/>
              <a:t>Plate Setup 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DD9DFB-8980-0A68-1564-ACDD17D5C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66617"/>
              </p:ext>
            </p:extLst>
          </p:nvPr>
        </p:nvGraphicFramePr>
        <p:xfrm>
          <a:off x="2963281" y="2571814"/>
          <a:ext cx="6413984" cy="2071878"/>
        </p:xfrm>
        <a:graphic>
          <a:graphicData uri="http://schemas.openxmlformats.org/drawingml/2006/table">
            <a:tbl>
              <a:tblPr firstRow="1" firstCol="1" bandRow="1"/>
              <a:tblGrid>
                <a:gridCol w="712224">
                  <a:extLst>
                    <a:ext uri="{9D8B030D-6E8A-4147-A177-3AD203B41FA5}">
                      <a16:colId xmlns:a16="http://schemas.microsoft.com/office/drawing/2014/main" val="2607781621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1909941154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512884037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1673801475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398337473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2669093124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3911274635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1959871229"/>
                    </a:ext>
                  </a:extLst>
                </a:gridCol>
                <a:gridCol w="712720">
                  <a:extLst>
                    <a:ext uri="{9D8B030D-6E8A-4147-A177-3AD203B41FA5}">
                      <a16:colId xmlns:a16="http://schemas.microsoft.com/office/drawing/2014/main" val="1399485406"/>
                    </a:ext>
                  </a:extLst>
                </a:gridCol>
              </a:tblGrid>
              <a:tr h="154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985654"/>
                  </a:ext>
                </a:extLst>
              </a:tr>
              <a:tr h="806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CEVd</a:t>
                      </a: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NonAspca</a:t>
                      </a: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CBCVd (NonAspca)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HSVd (NonAspca)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CLBV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CPsV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HLB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S. Citri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94498"/>
                  </a:ext>
                </a:extLst>
              </a:tr>
              <a:tr h="643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CTLV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CYVCV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CiVA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 (Aspca)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III (Aspca)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 V (Aspca)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CVd</a:t>
                      </a: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VI (</a:t>
                      </a:r>
                      <a:r>
                        <a:rPr lang="en-US" sz="12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Aspca</a:t>
                      </a: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59451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61306B1E-B8BA-6674-1C13-1AE51C1C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281" y="4773350"/>
            <a:ext cx="9509529" cy="14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664B1-233E-8527-C4ED-2993D4D03B26}"/>
              </a:ext>
            </a:extLst>
          </p:cNvPr>
          <p:cNvSpPr txBox="1"/>
          <p:nvPr/>
        </p:nvSpPr>
        <p:spPr>
          <a:xfrm>
            <a:off x="2963281" y="1867189"/>
            <a:ext cx="623751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CHAI Plate Layout for Positive Controls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57DCF-5E4C-CB69-7C5D-7BA72AC21CA9}"/>
              </a:ext>
            </a:extLst>
          </p:cNvPr>
          <p:cNvSpPr txBox="1"/>
          <p:nvPr/>
        </p:nvSpPr>
        <p:spPr>
          <a:xfrm>
            <a:off x="3209731" y="5141167"/>
            <a:ext cx="5784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B0F0"/>
                </a:solidFill>
              </a:rPr>
              <a:t>16 Positive Controls for16 Pathogens which provide confidence that if we had a positive we would detect it.</a:t>
            </a:r>
          </a:p>
        </p:txBody>
      </p:sp>
    </p:spTree>
    <p:extLst>
      <p:ext uri="{BB962C8B-B14F-4D97-AF65-F5344CB8AC3E}">
        <p14:creationId xmlns:p14="http://schemas.microsoft.com/office/powerpoint/2010/main" val="2607578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9FF0-655B-1BF7-7877-950A657E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24" y="384786"/>
            <a:ext cx="806555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Establish a separate nursery tissue extraction  station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241AB-2A26-9186-90D6-0E3E0C2B9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50342"/>
            <a:ext cx="6521450" cy="4891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62014-5C80-FBBD-2867-EF732691E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2" y="2097142"/>
            <a:ext cx="3384435" cy="4512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7B88BD-F370-4226-EBFD-28E5ACD95A2E}"/>
              </a:ext>
            </a:extLst>
          </p:cNvPr>
          <p:cNvSpPr txBox="1"/>
          <p:nvPr/>
        </p:nvSpPr>
        <p:spPr>
          <a:xfrm>
            <a:off x="1834846" y="1696743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Upgrade QPCR Machine</a:t>
            </a:r>
          </a:p>
        </p:txBody>
      </p:sp>
    </p:spTree>
    <p:extLst>
      <p:ext uri="{BB962C8B-B14F-4D97-AF65-F5344CB8AC3E}">
        <p14:creationId xmlns:p14="http://schemas.microsoft.com/office/powerpoint/2010/main" val="199399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1D83-0D7C-0DBE-A786-86F8C7A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336" y="150643"/>
            <a:ext cx="8911687" cy="640445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3A7B9-CDA7-D30D-0319-CD76ABE88A0B}"/>
              </a:ext>
            </a:extLst>
          </p:cNvPr>
          <p:cNvSpPr txBox="1"/>
          <p:nvPr/>
        </p:nvSpPr>
        <p:spPr>
          <a:xfrm>
            <a:off x="3214992" y="791088"/>
            <a:ext cx="725303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Background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Automating the  Bulk Processing of Plant Material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Bulk  Process for HLB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Collection and Paperless Sample Tracking Software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Validation for HLB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California Citrus Nursery Board Grant Setup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Permits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Target Pathogens, Probe and Primers Sets and Controls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Evaluating Controls and Multiplexing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Negative Control For Citrus Material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Lab preparation – Swab Testing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Establishing RNA Negative Control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Upgrade Database Software for Pathogens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Study of Citrus Tissue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Validation of Bulk Processing with Nursery Pathogens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Non-APSCA</a:t>
            </a:r>
            <a:endParaRPr lang="en-US" sz="14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APSCA SYBR - Green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Investigating larger bulk sample weights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Vein Enation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UCR – TES Non-APSCA Bulk vs Individual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UCR – TES APSCA Bulk vs Individual SYBR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Bulk Processing Costs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Plate Setup (4 Bulk Samples)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Cost Per Mother-Tree Tested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Triage approach to saving money</a:t>
            </a:r>
          </a:p>
        </p:txBody>
      </p:sp>
    </p:spTree>
    <p:extLst>
      <p:ext uri="{BB962C8B-B14F-4D97-AF65-F5344CB8AC3E}">
        <p14:creationId xmlns:p14="http://schemas.microsoft.com/office/powerpoint/2010/main" val="26481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1ec9030af96_0_6"/>
          <p:cNvPicPr preferRelativeResize="0"/>
          <p:nvPr/>
        </p:nvPicPr>
        <p:blipFill rotWithShape="1">
          <a:blip r:embed="rId3">
            <a:alphaModFix/>
          </a:blip>
          <a:srcRect t="-6190" b="6190"/>
          <a:stretch/>
        </p:blipFill>
        <p:spPr>
          <a:xfrm>
            <a:off x="6844825" y="2537537"/>
            <a:ext cx="4656150" cy="393734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ec9030af96_0_6"/>
          <p:cNvSpPr txBox="1"/>
          <p:nvPr/>
        </p:nvSpPr>
        <p:spPr>
          <a:xfrm>
            <a:off x="1563140" y="6251984"/>
            <a:ext cx="56072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1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Removes the hand-chopping and freeze-drying operation</a:t>
            </a:r>
            <a:endParaRPr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1ec9030af96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200" y="3113062"/>
            <a:ext cx="4013325" cy="331098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ec9030af96_0_6"/>
          <p:cNvSpPr txBox="1"/>
          <p:nvPr/>
        </p:nvSpPr>
        <p:spPr>
          <a:xfrm>
            <a:off x="6134100" y="2316119"/>
            <a:ext cx="5673797" cy="369291"/>
          </a:xfrm>
          <a:prstGeom prst="rect">
            <a:avLst/>
          </a:prstGeom>
          <a:solidFill>
            <a:schemeClr val="lt1">
              <a:alpha val="6274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chopping requires an order of magnitude more time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ec9030af96_0_6"/>
          <p:cNvSpPr txBox="1"/>
          <p:nvPr/>
        </p:nvSpPr>
        <p:spPr>
          <a:xfrm>
            <a:off x="3582821" y="5882684"/>
            <a:ext cx="927600" cy="369300"/>
          </a:xfrm>
          <a:prstGeom prst="rect">
            <a:avLst/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NFC Tag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1ec9030af96_0_6"/>
          <p:cNvSpPr/>
          <p:nvPr/>
        </p:nvSpPr>
        <p:spPr>
          <a:xfrm>
            <a:off x="669197" y="42987"/>
            <a:ext cx="11206500" cy="205230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6C0"/>
              </a:buClr>
              <a:buSzPts val="4500"/>
              <a:buFont typeface="Arial"/>
              <a:buNone/>
            </a:pPr>
            <a:r>
              <a:rPr lang="en-US" sz="3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AUTOMATING THE BULK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6C0"/>
              </a:buClr>
              <a:buSzPts val="4500"/>
              <a:buFont typeface="Arial"/>
              <a:buNone/>
            </a:pPr>
            <a:r>
              <a:rPr lang="en-US" sz="3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PROCESSING OF PLANT MATERIAL </a:t>
            </a:r>
            <a:endParaRPr sz="3200" b="0" i="0" u="none" strike="noStrike" cap="none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6C0"/>
              </a:buClr>
              <a:buSzPts val="4500"/>
              <a:buFont typeface="Arial"/>
              <a:buNone/>
            </a:pPr>
            <a:r>
              <a:rPr lang="en-US" sz="32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(LEAVES, PEDUNCLES, BUDWOOD, AND ROOTS)</a:t>
            </a:r>
            <a:endParaRPr sz="3200" b="0" i="0" u="none" strike="noStrike" cap="none"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3" name="Google Shape;243;g1ec9030af96_0_6"/>
          <p:cNvCxnSpPr/>
          <p:nvPr/>
        </p:nvCxnSpPr>
        <p:spPr>
          <a:xfrm>
            <a:off x="5129363" y="4506200"/>
            <a:ext cx="1371600" cy="0"/>
          </a:xfrm>
          <a:prstGeom prst="straightConnector1">
            <a:avLst/>
          </a:prstGeom>
          <a:noFill/>
          <a:ln w="127000" cap="flat" cmpd="sng">
            <a:solidFill>
              <a:srgbClr val="58B6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g1ec9030af96_0_6"/>
          <p:cNvSpPr txBox="1"/>
          <p:nvPr/>
        </p:nvSpPr>
        <p:spPr>
          <a:xfrm>
            <a:off x="639024" y="1736202"/>
            <a:ext cx="5139713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 grams of plant material processed in minutes per sample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440925" y="70800"/>
            <a:ext cx="11310300" cy="10266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5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Bulk  Process for HLB</a:t>
            </a:r>
          </a:p>
        </p:txBody>
      </p:sp>
      <p:sp>
        <p:nvSpPr>
          <p:cNvPr id="263" name="Google Shape;263;p11"/>
          <p:cNvSpPr txBox="1"/>
          <p:nvPr/>
        </p:nvSpPr>
        <p:spPr>
          <a:xfrm>
            <a:off x="666815" y="2857588"/>
            <a:ext cx="5157900" cy="451200"/>
          </a:xfrm>
          <a:prstGeom prst="rect">
            <a:avLst/>
          </a:prstGeom>
          <a:solidFill>
            <a:schemeClr val="lt1">
              <a:alpha val="5254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DNA Tested/Tree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1666566" y="3804444"/>
            <a:ext cx="5086611" cy="21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 COX gene expression: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UCR – 0.25g per 1 tree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Avg COX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 of 15.8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 Needs – 2.0g per 8 trees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Avg COX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 of 12.8 or better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 txBox="1"/>
          <p:nvPr/>
        </p:nvSpPr>
        <p:spPr>
          <a:xfrm>
            <a:off x="1372965" y="1189328"/>
            <a:ext cx="4025100" cy="12006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a bulk sample for Nursery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Bulk samples consist of 16 petioles per tree and 8 trees/sample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~2.4 grams of plant material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1"/>
          <p:cNvSpPr txBox="1"/>
          <p:nvPr/>
        </p:nvSpPr>
        <p:spPr>
          <a:xfrm>
            <a:off x="6824276" y="1189470"/>
            <a:ext cx="4023300" cy="12006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measure qPCR inhibition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= Rate of change of the slope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Ratio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Aaea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 and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 the curve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shift from 2X to 8X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065373" y="2858305"/>
            <a:ext cx="6045000" cy="451200"/>
          </a:xfrm>
          <a:prstGeom prst="rect">
            <a:avLst/>
          </a:prstGeom>
          <a:solidFill>
            <a:schemeClr val="lt1">
              <a:alpha val="52549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Control and Monitor qPCR inhibition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11"/>
          <p:cNvGrpSpPr/>
          <p:nvPr/>
        </p:nvGrpSpPr>
        <p:grpSpPr>
          <a:xfrm>
            <a:off x="6197318" y="3665547"/>
            <a:ext cx="5983800" cy="3068093"/>
            <a:chOff x="6247321" y="3229783"/>
            <a:chExt cx="5801629" cy="3567965"/>
          </a:xfrm>
        </p:grpSpPr>
        <p:pic>
          <p:nvPicPr>
            <p:cNvPr id="270" name="Google Shape;27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7321" y="3229783"/>
              <a:ext cx="5801629" cy="3567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11"/>
            <p:cNvSpPr txBox="1"/>
            <p:nvPr/>
          </p:nvSpPr>
          <p:spPr>
            <a:xfrm>
              <a:off x="7709163" y="4753788"/>
              <a:ext cx="1025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Inhibited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2" name="Google Shape;272;p11"/>
            <p:cNvCxnSpPr/>
            <p:nvPr/>
          </p:nvCxnSpPr>
          <p:spPr>
            <a:xfrm>
              <a:off x="8328374" y="5108649"/>
              <a:ext cx="916210" cy="294902"/>
            </a:xfrm>
            <a:prstGeom prst="straightConnector1">
              <a:avLst/>
            </a:prstGeom>
            <a:noFill/>
            <a:ln w="76200" cap="flat" cmpd="sng">
              <a:solidFill>
                <a:srgbClr val="58B6C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3" name="Google Shape;273;p11"/>
            <p:cNvSpPr txBox="1"/>
            <p:nvPr/>
          </p:nvSpPr>
          <p:spPr>
            <a:xfrm>
              <a:off x="8221835" y="4126494"/>
              <a:ext cx="1484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 Inhibited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4" name="Google Shape;274;p11"/>
            <p:cNvCxnSpPr/>
            <p:nvPr/>
          </p:nvCxnSpPr>
          <p:spPr>
            <a:xfrm>
              <a:off x="8921957" y="4519139"/>
              <a:ext cx="916210" cy="294902"/>
            </a:xfrm>
            <a:prstGeom prst="straightConnector1">
              <a:avLst/>
            </a:prstGeom>
            <a:noFill/>
            <a:ln w="76200" cap="flat" cmpd="sng">
              <a:solidFill>
                <a:srgbClr val="58B6C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cxnSp>
        <p:nvCxnSpPr>
          <p:cNvPr id="275" name="Google Shape;275;p11"/>
          <p:cNvCxnSpPr/>
          <p:nvPr/>
        </p:nvCxnSpPr>
        <p:spPr>
          <a:xfrm>
            <a:off x="1047565" y="3594532"/>
            <a:ext cx="453648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11"/>
          <p:cNvCxnSpPr/>
          <p:nvPr/>
        </p:nvCxnSpPr>
        <p:spPr>
          <a:xfrm>
            <a:off x="6074746" y="3594532"/>
            <a:ext cx="453648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p11"/>
          <p:cNvSpPr txBox="1"/>
          <p:nvPr/>
        </p:nvSpPr>
        <p:spPr>
          <a:xfrm>
            <a:off x="2312024" y="5982250"/>
            <a:ext cx="2314297" cy="40006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8 times the material</a:t>
            </a:r>
            <a:endParaRPr sz="14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2D94-9A95-FC97-781D-558A3057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85" y="196088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Collection and Paperless Sample Tracking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13D6F-7EAD-6A40-BB28-8E11574A4804}"/>
              </a:ext>
            </a:extLst>
          </p:cNvPr>
          <p:cNvSpPr txBox="1"/>
          <p:nvPr/>
        </p:nvSpPr>
        <p:spPr>
          <a:xfrm>
            <a:off x="1241567" y="5928812"/>
            <a:ext cx="79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Collection – Petiole, Budwood, Peduncle, and Roots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98D35-6807-5633-0BCF-BC746388F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97690" y="2442192"/>
            <a:ext cx="4187131" cy="3140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DE182-F5F3-436B-8C9F-04E3A5BE54E8}"/>
              </a:ext>
            </a:extLst>
          </p:cNvPr>
          <p:cNvSpPr txBox="1"/>
          <p:nvPr/>
        </p:nvSpPr>
        <p:spPr>
          <a:xfrm>
            <a:off x="2027251" y="1821621"/>
            <a:ext cx="3461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Paperless Sample Tracking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A026B-C8CE-6CAD-CCD6-1FB16D83384E}"/>
              </a:ext>
            </a:extLst>
          </p:cNvPr>
          <p:cNvGrpSpPr/>
          <p:nvPr/>
        </p:nvGrpSpPr>
        <p:grpSpPr>
          <a:xfrm>
            <a:off x="5699782" y="2457152"/>
            <a:ext cx="3520683" cy="3125389"/>
            <a:chOff x="7162405" y="2356521"/>
            <a:chExt cx="3520683" cy="31253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D75385-1782-83C7-DF04-E50F2E14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5503" y="2356521"/>
              <a:ext cx="3427585" cy="31253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5FB21-927C-4041-7910-257D7FF394C4}"/>
                </a:ext>
              </a:extLst>
            </p:cNvPr>
            <p:cNvSpPr txBox="1"/>
            <p:nvPr/>
          </p:nvSpPr>
          <p:spPr>
            <a:xfrm>
              <a:off x="7162405" y="3454720"/>
              <a:ext cx="12875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Too Large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DD30E9-08E3-979E-B6A8-BDF5AA409F67}"/>
                </a:ext>
              </a:extLst>
            </p:cNvPr>
            <p:cNvCxnSpPr>
              <a:cxnSpLocks/>
            </p:cNvCxnSpPr>
            <p:nvPr/>
          </p:nvCxnSpPr>
          <p:spPr>
            <a:xfrm>
              <a:off x="8047551" y="3911735"/>
              <a:ext cx="402386" cy="3693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A0758-1ABE-EF3E-E8AA-B61125EF8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65" y="2457152"/>
            <a:ext cx="2971535" cy="30709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667A75-AD5D-32E4-8EA9-3E466FEAB169}"/>
              </a:ext>
            </a:extLst>
          </p:cNvPr>
          <p:cNvSpPr txBox="1"/>
          <p:nvPr/>
        </p:nvSpPr>
        <p:spPr>
          <a:xfrm>
            <a:off x="6584928" y="18742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Petioles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1ED1EB-A0AE-402C-E532-897F88D62898}"/>
              </a:ext>
            </a:extLst>
          </p:cNvPr>
          <p:cNvSpPr txBox="1"/>
          <p:nvPr/>
        </p:nvSpPr>
        <p:spPr>
          <a:xfrm>
            <a:off x="9841251" y="189749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Peduncle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53AAA-2E7D-0971-9899-6B8A204526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1716" y="4621675"/>
            <a:ext cx="1263015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8735-E492-4518-AB9A-964370D4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367" y="84751"/>
            <a:ext cx="9605665" cy="59480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Case Study in Tulare - Hierarchal Bulk Screening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97E931-6338-45DD-91D7-E85416FF6045}"/>
              </a:ext>
            </a:extLst>
          </p:cNvPr>
          <p:cNvSpPr txBox="1"/>
          <p:nvPr/>
        </p:nvSpPr>
        <p:spPr>
          <a:xfrm>
            <a:off x="4123575" y="686567"/>
            <a:ext cx="415126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Block has 48 Bulk Samples = 1019 Trees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9BDDC4B-EFD3-4F21-8958-48466D627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4" y="93879"/>
            <a:ext cx="1052424" cy="9856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C0DE0FD-A760-A7B8-290D-821AAC7A7E85}"/>
              </a:ext>
            </a:extLst>
          </p:cNvPr>
          <p:cNvGrpSpPr/>
          <p:nvPr/>
        </p:nvGrpSpPr>
        <p:grpSpPr>
          <a:xfrm>
            <a:off x="68071" y="1128957"/>
            <a:ext cx="9310847" cy="5853142"/>
            <a:chOff x="1494535" y="1010947"/>
            <a:chExt cx="9310847" cy="58531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92D2E2-022C-4EDE-8275-FDE1B594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577" y="3098913"/>
              <a:ext cx="9144000" cy="376517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FAA04F-7388-45C6-8DCD-5F5D31871FD4}"/>
                </a:ext>
              </a:extLst>
            </p:cNvPr>
            <p:cNvSpPr txBox="1"/>
            <p:nvPr/>
          </p:nvSpPr>
          <p:spPr>
            <a:xfrm>
              <a:off x="7677859" y="1012881"/>
              <a:ext cx="3127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900" dirty="0"/>
                <a:t>Row 86, 6 samples = 24 Trees</a:t>
              </a:r>
              <a:endParaRPr lang="en-US" sz="19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49D624-AA62-49FB-A0EB-6456B5618241}"/>
                </a:ext>
              </a:extLst>
            </p:cNvPr>
            <p:cNvSpPr txBox="1"/>
            <p:nvPr/>
          </p:nvSpPr>
          <p:spPr>
            <a:xfrm>
              <a:off x="1494535" y="1010947"/>
              <a:ext cx="4572000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900" dirty="0"/>
                <a:t> Row 89, 6 samples = 21 Trees</a:t>
              </a:r>
              <a:endParaRPr lang="en-US" sz="19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D227E3-025C-4730-98FE-8AB7666AF1EA}"/>
                </a:ext>
              </a:extLst>
            </p:cNvPr>
            <p:cNvGrpSpPr/>
            <p:nvPr/>
          </p:nvGrpSpPr>
          <p:grpSpPr>
            <a:xfrm>
              <a:off x="1541597" y="1342809"/>
              <a:ext cx="3164244" cy="1887273"/>
              <a:chOff x="-1322" y="1342808"/>
              <a:chExt cx="3164244" cy="188727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D684D66-88DC-4502-AC0D-76ED63A1A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22" y="1342808"/>
                <a:ext cx="3113027" cy="1887273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AEFBD4D-7BCE-4A83-BB20-AC92080178C5}"/>
                  </a:ext>
                </a:extLst>
              </p:cNvPr>
              <p:cNvGrpSpPr/>
              <p:nvPr/>
            </p:nvGrpSpPr>
            <p:grpSpPr>
              <a:xfrm>
                <a:off x="821620" y="1506105"/>
                <a:ext cx="2341302" cy="755647"/>
                <a:chOff x="794694" y="1608510"/>
                <a:chExt cx="2341302" cy="75564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D0DB974-BEF6-441C-842C-10F732471093}"/>
                    </a:ext>
                  </a:extLst>
                </p:cNvPr>
                <p:cNvSpPr txBox="1"/>
                <p:nvPr/>
              </p:nvSpPr>
              <p:spPr>
                <a:xfrm>
                  <a:off x="794694" y="1608510"/>
                  <a:ext cx="877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Control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13F6F3DD-5CB4-45B4-B4A4-47EC9CE391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22100" y="2008900"/>
                  <a:ext cx="200860" cy="96264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DFCEBCE-BE50-4F53-A1E4-228B2F499F40}"/>
                    </a:ext>
                  </a:extLst>
                </p:cNvPr>
                <p:cNvSpPr txBox="1"/>
                <p:nvPr/>
              </p:nvSpPr>
              <p:spPr>
                <a:xfrm>
                  <a:off x="1862186" y="1687700"/>
                  <a:ext cx="1273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10X Diluted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9CFD75F6-6802-42AE-B48D-30C9FFB04E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9474" y="1806825"/>
                  <a:ext cx="265372" cy="0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19F0020-541E-4093-836D-2ACC9409A5CC}"/>
                    </a:ext>
                  </a:extLst>
                </p:cNvPr>
                <p:cNvSpPr txBox="1"/>
                <p:nvPr/>
              </p:nvSpPr>
              <p:spPr>
                <a:xfrm>
                  <a:off x="2210690" y="1994825"/>
                  <a:ext cx="8755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Sample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16840216-1CC5-4D1D-93B3-4C9C8209C5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20727" y="2205502"/>
                  <a:ext cx="235732" cy="96264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C1C56A8-B4D5-4F01-A0AF-5723661AF363}"/>
                </a:ext>
              </a:extLst>
            </p:cNvPr>
            <p:cNvGrpSpPr/>
            <p:nvPr/>
          </p:nvGrpSpPr>
          <p:grpSpPr>
            <a:xfrm>
              <a:off x="7613100" y="1353195"/>
              <a:ext cx="3109158" cy="1876887"/>
              <a:chOff x="6092358" y="1354789"/>
              <a:chExt cx="3130276" cy="188727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C4E3A8C-7B05-4442-BB02-6FB62BF6E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2358" y="1354789"/>
                <a:ext cx="3113025" cy="1887272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BC9043A-8ABA-4378-86C8-B74DB8AFF3FC}"/>
                  </a:ext>
                </a:extLst>
              </p:cNvPr>
              <p:cNvGrpSpPr/>
              <p:nvPr/>
            </p:nvGrpSpPr>
            <p:grpSpPr>
              <a:xfrm>
                <a:off x="6528808" y="1585295"/>
                <a:ext cx="2693826" cy="927396"/>
                <a:chOff x="6528808" y="1585295"/>
                <a:chExt cx="2693826" cy="927396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CA6673C-0851-474B-A749-485ECF6627BB}"/>
                    </a:ext>
                  </a:extLst>
                </p:cNvPr>
                <p:cNvGrpSpPr/>
                <p:nvPr/>
              </p:nvGrpSpPr>
              <p:grpSpPr>
                <a:xfrm>
                  <a:off x="6528808" y="1585295"/>
                  <a:ext cx="2693826" cy="927396"/>
                  <a:chOff x="6472908" y="1591436"/>
                  <a:chExt cx="2693826" cy="927396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B105502B-D13D-46C4-AD5D-193ACF7E1A47}"/>
                      </a:ext>
                    </a:extLst>
                  </p:cNvPr>
                  <p:cNvSpPr txBox="1"/>
                  <p:nvPr/>
                </p:nvSpPr>
                <p:spPr>
                  <a:xfrm>
                    <a:off x="8288993" y="1646300"/>
                    <a:ext cx="8777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Control</a:t>
                    </a:r>
                  </a:p>
                </p:txBody>
              </p:sp>
              <p:cxnSp>
                <p:nvCxnSpPr>
                  <p:cNvPr id="31" name="Straight Arrow Connector 30">
                    <a:extLst>
                      <a:ext uri="{FF2B5EF4-FFF2-40B4-BE49-F238E27FC236}">
                        <a16:creationId xmlns:a16="http://schemas.microsoft.com/office/drawing/2014/main" id="{4CD132BD-C74E-4983-A523-730CF3EA52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080693" y="1824234"/>
                    <a:ext cx="235732" cy="96264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0FDCFDB-20CD-44EC-B0D6-F37A6093B9CE}"/>
                      </a:ext>
                    </a:extLst>
                  </p:cNvPr>
                  <p:cNvSpPr txBox="1"/>
                  <p:nvPr/>
                </p:nvSpPr>
                <p:spPr>
                  <a:xfrm>
                    <a:off x="6472908" y="1591436"/>
                    <a:ext cx="1273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10X Diluted</a:t>
                    </a:r>
                  </a:p>
                </p:txBody>
              </p:sp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A1D0A879-FA41-431A-BC77-5DF4BE63B2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82139" y="1780168"/>
                    <a:ext cx="304351" cy="3097"/>
                  </a:xfrm>
                  <a:prstGeom prst="straightConnector1">
                    <a:avLst/>
                  </a:prstGeom>
                  <a:ln w="3492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BEE089C6-274F-440A-B086-8110968C0757}"/>
                      </a:ext>
                    </a:extLst>
                  </p:cNvPr>
                  <p:cNvSpPr txBox="1"/>
                  <p:nvPr/>
                </p:nvSpPr>
                <p:spPr>
                  <a:xfrm>
                    <a:off x="6858965" y="2149500"/>
                    <a:ext cx="8755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Sample</a:t>
                    </a:r>
                  </a:p>
                </p:txBody>
              </p:sp>
            </p:grp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A8FF10F8-8328-4A71-9956-6629A99F3F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33544" y="2347336"/>
                  <a:ext cx="304351" cy="3097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7931B27-3195-476A-AA4B-9630B5C4F8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474" y="2778264"/>
              <a:ext cx="2901825" cy="1337610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D161429-97CD-4124-904C-93C519E51F51}"/>
                </a:ext>
              </a:extLst>
            </p:cNvPr>
            <p:cNvGrpSpPr/>
            <p:nvPr/>
          </p:nvGrpSpPr>
          <p:grpSpPr>
            <a:xfrm>
              <a:off x="4635555" y="1084318"/>
              <a:ext cx="3113024" cy="1887270"/>
              <a:chOff x="3002925" y="1073399"/>
              <a:chExt cx="3113024" cy="188727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3CDBA41-C789-48C7-9672-D1A2B2F43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925" y="1073399"/>
                <a:ext cx="3113024" cy="1887270"/>
              </a:xfrm>
              <a:prstGeom prst="rect">
                <a:avLst/>
              </a:prstGeom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B8697C4-F46A-45DB-AA64-830D192959FE}"/>
                  </a:ext>
                </a:extLst>
              </p:cNvPr>
              <p:cNvGrpSpPr/>
              <p:nvPr/>
            </p:nvGrpSpPr>
            <p:grpSpPr>
              <a:xfrm>
                <a:off x="3384144" y="1150234"/>
                <a:ext cx="2711446" cy="969948"/>
                <a:chOff x="3312885" y="1150921"/>
                <a:chExt cx="2711446" cy="969948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521C978B-F422-4BC3-A8EE-BE7D72406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3786" y="1983924"/>
                  <a:ext cx="254440" cy="136945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02EDDCD-0E78-4258-9C12-C50E37D91615}"/>
                    </a:ext>
                  </a:extLst>
                </p:cNvPr>
                <p:cNvSpPr txBox="1"/>
                <p:nvPr/>
              </p:nvSpPr>
              <p:spPr>
                <a:xfrm>
                  <a:off x="5146590" y="1236973"/>
                  <a:ext cx="877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Control</a:t>
                  </a: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49FE3AF-E3CD-4A4F-BD7F-320078431DD1}"/>
                    </a:ext>
                  </a:extLst>
                </p:cNvPr>
                <p:cNvSpPr txBox="1"/>
                <p:nvPr/>
              </p:nvSpPr>
              <p:spPr>
                <a:xfrm>
                  <a:off x="3312885" y="1150921"/>
                  <a:ext cx="16216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2X,10X Diluted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C67420E-D28D-4423-BAD1-F99E7D2471F2}"/>
                    </a:ext>
                  </a:extLst>
                </p:cNvPr>
                <p:cNvSpPr txBox="1"/>
                <p:nvPr/>
              </p:nvSpPr>
              <p:spPr>
                <a:xfrm>
                  <a:off x="5168272" y="1591683"/>
                  <a:ext cx="8482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 Bulk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00786A05-41BC-4D9D-A330-5C5492A7A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39072" y="1421824"/>
                  <a:ext cx="235732" cy="96264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D856C906-1F50-4535-AADE-26F4380E6D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148" y="1441194"/>
                  <a:ext cx="182692" cy="76894"/>
                </a:xfrm>
                <a:prstGeom prst="straightConnector1">
                  <a:avLst/>
                </a:prstGeom>
                <a:ln w="349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28821CC-8220-42DA-B6B9-858E6A59DE93}"/>
                </a:ext>
              </a:extLst>
            </p:cNvPr>
            <p:cNvSpPr txBox="1"/>
            <p:nvPr/>
          </p:nvSpPr>
          <p:spPr>
            <a:xfrm>
              <a:off x="6887099" y="1804901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73044B-1065-4EEC-A38C-A5C0308E3EF2}"/>
                </a:ext>
              </a:extLst>
            </p:cNvPr>
            <p:cNvSpPr txBox="1"/>
            <p:nvPr/>
          </p:nvSpPr>
          <p:spPr>
            <a:xfrm>
              <a:off x="4479090" y="2908026"/>
              <a:ext cx="333471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  <a:r>
                <a:rPr lang="en-US" sz="1900" dirty="0">
                  <a:highlight>
                    <a:srgbClr val="C0C0C0"/>
                  </a:highlight>
                </a:rPr>
                <a:t>Block 73H Row 86 and Row 89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E2DE3F-D592-4719-83E7-A00409CDF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1504" y="2898834"/>
              <a:ext cx="640986" cy="1368366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13A807-1F43-4FF9-8488-376ECBBFDF92}"/>
                </a:ext>
              </a:extLst>
            </p:cNvPr>
            <p:cNvSpPr txBox="1"/>
            <p:nvPr/>
          </p:nvSpPr>
          <p:spPr>
            <a:xfrm>
              <a:off x="2199354" y="6276486"/>
              <a:ext cx="2465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highlight>
                    <a:srgbClr val="C0C0C0"/>
                  </a:highlight>
                </a:rPr>
                <a:t>Finding Exotic CTV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8F2DB2-169C-67D8-20BC-1FB60BB4740A}"/>
              </a:ext>
            </a:extLst>
          </p:cNvPr>
          <p:cNvSpPr txBox="1"/>
          <p:nvPr/>
        </p:nvSpPr>
        <p:spPr>
          <a:xfrm>
            <a:off x="9243113" y="3470551"/>
            <a:ext cx="27148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Case study Tulare 2021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5691 trees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ea typeface="Calibri" panose="020F0502020204030204" pitchFamily="34" charset="0"/>
              </a:rPr>
              <a:t>271 bulk tests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9 Total CTV+ Positives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6 CTV+ positive in 73H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36D96F-A3F0-CA07-00BC-54F087DC52CA}"/>
              </a:ext>
            </a:extLst>
          </p:cNvPr>
          <p:cNvSpPr txBox="1"/>
          <p:nvPr/>
        </p:nvSpPr>
        <p:spPr>
          <a:xfrm>
            <a:off x="9558885" y="678936"/>
            <a:ext cx="26331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 done in Collaboration with </a:t>
            </a:r>
            <a:r>
              <a:rPr lang="en-US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Dr.Subhas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Hajeri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 Operations Manager for Central California Tristeza Eradication Agency (CCTEA)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</a:rPr>
              <a:t>350,000Trees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7CDDE7-AF1E-4012-B0BB-3E34DA3831C4}"/>
              </a:ext>
            </a:extLst>
          </p:cNvPr>
          <p:cNvSpPr txBox="1"/>
          <p:nvPr/>
        </p:nvSpPr>
        <p:spPr>
          <a:xfrm>
            <a:off x="9634321" y="2195097"/>
            <a:ext cx="224190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Bulk Screening</a:t>
            </a:r>
          </a:p>
          <a:p>
            <a:pPr algn="ctr"/>
            <a:r>
              <a:rPr lang="en-US" sz="2400" dirty="0"/>
              <a:t> Works!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694BF-827E-7AEB-BB4A-31B51447DBE8}"/>
              </a:ext>
            </a:extLst>
          </p:cNvPr>
          <p:cNvSpPr txBox="1"/>
          <p:nvPr/>
        </p:nvSpPr>
        <p:spPr>
          <a:xfrm>
            <a:off x="9854226" y="5350465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F0"/>
                </a:solidFill>
              </a:rPr>
              <a:t>SYBR Works</a:t>
            </a:r>
          </a:p>
          <a:p>
            <a:r>
              <a:rPr lang="en-US" sz="2000" i="1" dirty="0">
                <a:solidFill>
                  <a:srgbClr val="00B0F0"/>
                </a:solidFill>
              </a:rPr>
              <a:t>21 trees/bulk</a:t>
            </a:r>
          </a:p>
        </p:txBody>
      </p:sp>
    </p:spTree>
    <p:extLst>
      <p:ext uri="{BB962C8B-B14F-4D97-AF65-F5344CB8AC3E}">
        <p14:creationId xmlns:p14="http://schemas.microsoft.com/office/powerpoint/2010/main" val="126967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225" y="1961697"/>
            <a:ext cx="7687722" cy="430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 txBox="1"/>
          <p:nvPr/>
        </p:nvSpPr>
        <p:spPr>
          <a:xfrm>
            <a:off x="8429527" y="1961697"/>
            <a:ext cx="35622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Table: An aliquot of 6.8mg of previously extracted HLB was added to 12 leaf samples and bulk samples.  This data shows that a weak HLB signal does not drop out in the presence of healthy plant material.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566225" y="467350"/>
            <a:ext cx="10983000" cy="91440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6C0"/>
              </a:buClr>
              <a:buSzPts val="4500"/>
              <a:buFont typeface="Arial"/>
              <a:buNone/>
            </a:pPr>
            <a:r>
              <a:rPr lang="en-US" sz="45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12 LEAVES VS 192 LEAVES (12x16)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71E8-3EFD-66F4-0E77-67AA92B971A4}"/>
              </a:ext>
            </a:extLst>
          </p:cNvPr>
          <p:cNvSpPr txBox="1"/>
          <p:nvPr/>
        </p:nvSpPr>
        <p:spPr>
          <a:xfrm>
            <a:off x="2743200" y="623522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1 Infected Tree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3273C-BD01-F6C9-2F07-2217DD25D71E}"/>
              </a:ext>
            </a:extLst>
          </p:cNvPr>
          <p:cNvSpPr txBox="1"/>
          <p:nvPr/>
        </p:nvSpPr>
        <p:spPr>
          <a:xfrm>
            <a:off x="5099597" y="6235228"/>
            <a:ext cx="4056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1 Infected Tree and 15 Healthy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55EEA-D811-C022-ACBD-BBFB20B665B9}"/>
              </a:ext>
            </a:extLst>
          </p:cNvPr>
          <p:cNvSpPr txBox="1"/>
          <p:nvPr/>
        </p:nvSpPr>
        <p:spPr>
          <a:xfrm>
            <a:off x="8553253" y="513517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No Loss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539CE4-E95E-8B35-FF4D-6684F6C875DA}"/>
              </a:ext>
            </a:extLst>
          </p:cNvPr>
          <p:cNvCxnSpPr/>
          <p:nvPr/>
        </p:nvCxnSpPr>
        <p:spPr>
          <a:xfrm flipH="1">
            <a:off x="7748833" y="5335571"/>
            <a:ext cx="68069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5D0D11-0445-5BE6-E9C1-1A4D3F94B3DF}"/>
              </a:ext>
            </a:extLst>
          </p:cNvPr>
          <p:cNvSpPr txBox="1"/>
          <p:nvPr/>
        </p:nvSpPr>
        <p:spPr>
          <a:xfrm>
            <a:off x="327154" y="154615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Simulate low infection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87C0CC-1C40-D863-A652-B1A36A91DBE6}"/>
              </a:ext>
            </a:extLst>
          </p:cNvPr>
          <p:cNvCxnSpPr>
            <a:stCxn id="9" idx="2"/>
          </p:cNvCxnSpPr>
          <p:nvPr/>
        </p:nvCxnSpPr>
        <p:spPr>
          <a:xfrm>
            <a:off x="1535177" y="1915485"/>
            <a:ext cx="906365" cy="827715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10532</TotalTime>
  <Words>4546</Words>
  <Application>Microsoft Office PowerPoint</Application>
  <PresentationFormat>Widescreen</PresentationFormat>
  <Paragraphs>2014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Aptos Narrow</vt:lpstr>
      <vt:lpstr>Arial</vt:lpstr>
      <vt:lpstr>Calibri</vt:lpstr>
      <vt:lpstr>Cambria</vt:lpstr>
      <vt:lpstr>Century Gothic</vt:lpstr>
      <vt:lpstr>Times New Roman</vt:lpstr>
      <vt:lpstr>Wingdings 3</vt:lpstr>
      <vt:lpstr>Wisp</vt:lpstr>
      <vt:lpstr>CALIFORNIA CITRUS NURSERY BOARD(CCNB)</vt:lpstr>
      <vt:lpstr>Acknowledgements</vt:lpstr>
      <vt:lpstr>Georgios Says To “Tell Them Who You Are”</vt:lpstr>
      <vt:lpstr>Summary</vt:lpstr>
      <vt:lpstr>PowerPoint Presentation</vt:lpstr>
      <vt:lpstr>Bulk  Process for HLB</vt:lpstr>
      <vt:lpstr>Collection and Paperless Sample Tracking Software</vt:lpstr>
      <vt:lpstr>Case Study in Tulare - Hierarchal Bulk Screening</vt:lpstr>
      <vt:lpstr>PowerPoint Presentation</vt:lpstr>
      <vt:lpstr>PowerPoint Presentation</vt:lpstr>
      <vt:lpstr>California Citrus Nursery Board Grant Setup </vt:lpstr>
      <vt:lpstr>Permits</vt:lpstr>
      <vt:lpstr>Target Pathogens, Probe and Primer Sets and Controls  </vt:lpstr>
      <vt:lpstr>Evaluating Controls and Multiplexing Start with UCR-supplied material</vt:lpstr>
      <vt:lpstr>Negative Control For Citrus Material</vt:lpstr>
      <vt:lpstr>Lab preparation – Swab Testing</vt:lpstr>
      <vt:lpstr>Establishing RNA negative Control </vt:lpstr>
      <vt:lpstr>Upgrade Database Software for Pathogens</vt:lpstr>
      <vt:lpstr>Upgrade Database Software for Pathogens</vt:lpstr>
      <vt:lpstr>Study of Citrus Tissue</vt:lpstr>
      <vt:lpstr>Validation of Bulk Processing with Nursery Pathogens </vt:lpstr>
      <vt:lpstr>Non-APSCA(HSV) Citrus Exocortis Viroid, Citrus Bark Cracking Viroid, and Hop Stunt Viroid</vt:lpstr>
      <vt:lpstr>APSCA SYBR - Green Citrus bent leaf viroid, Citrus dwarfing viroid, Citrus viroid V, and Citrus viroid VI    </vt:lpstr>
      <vt:lpstr>Investigating larger bulk sample weights</vt:lpstr>
      <vt:lpstr>   </vt:lpstr>
      <vt:lpstr>UCR/TES Experimental Setup</vt:lpstr>
      <vt:lpstr>UCR – TES Non-APSCA Bulk vs Individual </vt:lpstr>
      <vt:lpstr>UCR – TES APSCA Bulk vs Individual SYBR</vt:lpstr>
      <vt:lpstr>Bulk Processing Cost</vt:lpstr>
      <vt:lpstr>Plate Setup (4 Bulk Samples)</vt:lpstr>
      <vt:lpstr>Cost Per Mother-Tree Tested </vt:lpstr>
      <vt:lpstr>Triage approach to saving money</vt:lpstr>
      <vt:lpstr>PowerPoint Presentation</vt:lpstr>
      <vt:lpstr>Time – 5 to 12 Years Mother tree screening  CALIFORNIA CITRUS NURSERY STOCK PEST CLEANLINESS PROGRAM </vt:lpstr>
      <vt:lpstr>Plate Setup 2</vt:lpstr>
      <vt:lpstr>Establish a separate nursery tissue extraction  station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Hill</dc:creator>
  <cp:lastModifiedBy>Douglas Hill</cp:lastModifiedBy>
  <cp:revision>167</cp:revision>
  <cp:lastPrinted>2024-06-21T16:34:47Z</cp:lastPrinted>
  <dcterms:created xsi:type="dcterms:W3CDTF">2022-09-28T20:01:53Z</dcterms:created>
  <dcterms:modified xsi:type="dcterms:W3CDTF">2024-09-27T22:29:45Z</dcterms:modified>
</cp:coreProperties>
</file>